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2" r:id="rId2"/>
    <p:sldId id="256" r:id="rId3"/>
    <p:sldId id="258" r:id="rId4"/>
    <p:sldId id="264" r:id="rId5"/>
    <p:sldId id="265" r:id="rId6"/>
    <p:sldId id="266" r:id="rId7"/>
    <p:sldId id="259" r:id="rId8"/>
    <p:sldId id="263" r:id="rId9"/>
    <p:sldId id="267" r:id="rId10"/>
    <p:sldId id="268" r:id="rId11"/>
    <p:sldId id="269" r:id="rId12"/>
    <p:sldId id="270" r:id="rId13"/>
    <p:sldId id="271" r:id="rId14"/>
    <p:sldId id="272" r:id="rId15"/>
    <p:sldId id="275" r:id="rId16"/>
    <p:sldId id="276" r:id="rId17"/>
    <p:sldId id="277" r:id="rId18"/>
    <p:sldId id="278" r:id="rId19"/>
    <p:sldId id="279" r:id="rId20"/>
    <p:sldId id="274" r:id="rId21"/>
    <p:sldId id="273" r:id="rId22"/>
    <p:sldId id="257" r:id="rId23"/>
    <p:sldId id="280" r:id="rId24"/>
    <p:sldId id="281" r:id="rId25"/>
    <p:sldId id="260" r:id="rId26"/>
    <p:sldId id="282" r:id="rId27"/>
    <p:sldId id="283" r:id="rId28"/>
    <p:sldId id="284" r:id="rId29"/>
    <p:sldId id="285" r:id="rId30"/>
    <p:sldId id="261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02D86"/>
    <a:srgbClr val="003FBC"/>
    <a:srgbClr val="0C58EF"/>
    <a:srgbClr val="3C79F2"/>
    <a:srgbClr val="739FF6"/>
    <a:srgbClr val="FFFFFF"/>
    <a:srgbClr val="3876F2"/>
    <a:srgbClr val="004FEE"/>
    <a:srgbClr val="426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8" autoAdjust="0"/>
    <p:restoredTop sz="93962" autoAdjust="0"/>
  </p:normalViewPr>
  <p:slideViewPr>
    <p:cSldViewPr snapToGrid="0">
      <p:cViewPr varScale="1">
        <p:scale>
          <a:sx n="83" d="100"/>
          <a:sy n="83" d="100"/>
        </p:scale>
        <p:origin x="59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미현" userId="f127460c-87ff-4652-97ef-dcfe9341f607" providerId="ADAL" clId="{76FAEF98-49A4-4D00-A633-905C5AAFE966}"/>
    <pc:docChg chg="modSld">
      <pc:chgData name="이미현" userId="f127460c-87ff-4652-97ef-dcfe9341f607" providerId="ADAL" clId="{76FAEF98-49A4-4D00-A633-905C5AAFE966}" dt="2019-04-30T14:21:50.934" v="9" actId="14100"/>
      <pc:docMkLst>
        <pc:docMk/>
      </pc:docMkLst>
      <pc:sldChg chg="modSp">
        <pc:chgData name="이미현" userId="f127460c-87ff-4652-97ef-dcfe9341f607" providerId="ADAL" clId="{76FAEF98-49A4-4D00-A633-905C5AAFE966}" dt="2019-04-30T14:21:50.934" v="9" actId="14100"/>
        <pc:sldMkLst>
          <pc:docMk/>
          <pc:sldMk cId="1497620451" sldId="262"/>
        </pc:sldMkLst>
        <pc:spChg chg="mod">
          <ac:chgData name="이미현" userId="f127460c-87ff-4652-97ef-dcfe9341f607" providerId="ADAL" clId="{76FAEF98-49A4-4D00-A633-905C5AAFE966}" dt="2019-04-30T14:21:50.934" v="9" actId="14100"/>
          <ac:spMkLst>
            <pc:docMk/>
            <pc:sldMk cId="1497620451" sldId="262"/>
            <ac:spMk id="9" creationId="{EA456E9B-B6EF-408C-9190-18C008039CF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FEC2A-AABB-4B69-A2BC-5B3FA21520D3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2B4BE-7CEB-4EC3-A5DF-D3AA5C9F59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14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542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6435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3831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BF1F6-B585-42BA-AA60-3707CD661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CEF2DE-AE56-4EEB-8FF0-D154A829AA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85528-3439-4182-9F3A-AC03BEE9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74CFAF-E33C-4446-934B-B768FAE5A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D49EC1-19B5-4955-8D9A-8D1F1AA7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16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F4308-4AE4-4F12-AF06-27F8BDC5A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8C5633-7B29-4C50-BAD2-7FD68DAFD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9C7566-CE4C-4206-A09A-36EFB82E3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748AAF-7D3B-4D61-8ADA-2569CAF8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A07E0E-5B73-4B44-8A0C-E90DF68A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520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0CEB55-F49D-4FC3-B6EC-8352046F53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C190F5-E040-4C2B-94A5-84EC47BFD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498FD3-B888-4AE3-BD6D-B50D4522E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9D9630-591D-43B0-A2F7-C3E6F01B6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503017-A3F5-41E8-8F27-DACC572D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27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F2091-6A16-432B-8475-A65B45614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3B8F32-D8A6-4836-BA4B-405E97AFA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8B2B8E-CFEE-45B4-B288-B5003521B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AC7F6D-5167-4418-AD31-31EE952FE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7BC0B5-9D20-485D-B3CC-E5E2130F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812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EAB0D-039D-4812-9AC2-F2D3840F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3D75EE-6638-4848-AD39-106B5C59F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5D080-A4C0-4A15-B730-87FA9B4D8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C8BB75-F3E8-4345-9DE1-FA67FFAF1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C53F6-BEFC-4C02-A864-FE39AAE5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46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294E3-1FCB-4DFE-9C34-5E21946C1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821D4-B58A-4DF5-AAAF-F9F2D46B1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5BDE3F-4A8E-441E-AA2A-F202D066E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A5F762-2D1A-4CE6-8BE6-954859A7B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309D95-5C9D-4B84-B690-37F283EEC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D8E951-B05B-4A18-88CC-3F3DBEAD5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00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2924F9-C9E1-4A45-9542-25A7F5FF3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6C5C9F-1BC3-41BE-9485-24C991425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406AE8-4285-4EB5-BA5B-0F4A14EE5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4091C5-8812-4DBD-87C6-650CBEF1DE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7F96A0-5503-49B6-8ABD-2C8FEF63EB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9D581A-757D-4C3D-A46F-927A24FCF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13E068-3D4D-4728-88EC-1BFCFFB36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68930A-77D6-4F3C-B2AC-6216ACB4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08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A783B-FC60-413C-8AFF-45DABD30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4BB095-ECAC-49D9-97E6-0CA03AE0B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6F104B0-37B7-42C9-A9A5-EFF66F5F0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19A77E-63DA-4183-9355-F8045F9ED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46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4410A0-16D2-4AB8-969A-BED8940A8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E40F3A-C2B3-4321-B16A-85DCDBCA4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FF3507-8E88-48F4-98A6-6D9E1237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036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3A310-13B0-4172-B318-004691906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3D85F0-34CA-422D-B528-3CA5FC63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186287-786F-4079-A007-8B5FBFB20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DC599A-B145-40F9-8ED8-B2124C769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34208A-277C-4CA5-8DBC-B4342ADE7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441D13-A47A-42B8-9193-0D4334D8D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03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FEF22-2F1F-4CEE-B488-1CC2D02C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4C015C-5C6E-4F46-A820-6BC2D0D120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73E9D1-44F6-4A08-8E8B-AB3F45495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0988DC-C522-47F7-BDC1-8C914B736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6BE632-ECF0-463B-B421-367066CE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281BC6-FB70-4E57-9D53-9BEA9822D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334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1">
                <a:lumMod val="0"/>
                <a:lumOff val="100000"/>
              </a:schemeClr>
            </a:gs>
            <a:gs pos="87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631D9B-A5FA-460C-8C92-717E5EBD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3416E9-EE74-4EB4-AA40-DC89F68C2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7CDB24-6F79-461C-8BA5-0387559DED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EC624-1F8B-48E9-891F-119048430880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4D41D-FC9F-48F4-8421-AD5EACF9D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83FDF1-347B-49A4-902E-28926646D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979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6">
            <a:extLst>
              <a:ext uri="{FF2B5EF4-FFF2-40B4-BE49-F238E27FC236}">
                <a16:creationId xmlns:a16="http://schemas.microsoft.com/office/drawing/2014/main" id="{E5B74159-C33E-4ADD-8C0A-5E5072FC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71" r="10871"/>
          <a:stretch>
            <a:fillRect/>
          </a:stretch>
        </p:blipFill>
        <p:spPr>
          <a:xfrm>
            <a:off x="-1" y="-23492"/>
            <a:ext cx="12192000" cy="6857107"/>
          </a:xfrm>
          <a:prstGeom prst="rect">
            <a:avLst/>
          </a:prstGeom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id="{EA456E9B-B6EF-408C-9190-18C008039CFE}"/>
              </a:ext>
            </a:extLst>
          </p:cNvPr>
          <p:cNvSpPr/>
          <p:nvPr/>
        </p:nvSpPr>
        <p:spPr>
          <a:xfrm>
            <a:off x="-2" y="-19049"/>
            <a:ext cx="12192001" cy="6877049"/>
          </a:xfrm>
          <a:prstGeom prst="rect">
            <a:avLst/>
          </a:prstGeom>
          <a:gradFill flip="none" rotWithShape="1">
            <a:gsLst>
              <a:gs pos="33000">
                <a:schemeClr val="accent1">
                  <a:lumMod val="75000"/>
                  <a:alpha val="84000"/>
                </a:schemeClr>
              </a:gs>
              <a:gs pos="100000">
                <a:schemeClr val="accent2">
                  <a:alpha val="84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E760B2-868B-4C88-82B1-EB836A62D71B}"/>
              </a:ext>
            </a:extLst>
          </p:cNvPr>
          <p:cNvSpPr/>
          <p:nvPr/>
        </p:nvSpPr>
        <p:spPr>
          <a:xfrm>
            <a:off x="4088969" y="1967851"/>
            <a:ext cx="4014056" cy="2836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BCCF11-4741-4529-BBF7-A96CA2D13CD1}"/>
              </a:ext>
            </a:extLst>
          </p:cNvPr>
          <p:cNvSpPr/>
          <p:nvPr/>
        </p:nvSpPr>
        <p:spPr>
          <a:xfrm>
            <a:off x="4088969" y="2083968"/>
            <a:ext cx="401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   균   관   대   학   교</a:t>
            </a: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21DFA8-8301-4111-B396-597603C2BF6C}"/>
              </a:ext>
            </a:extLst>
          </p:cNvPr>
          <p:cNvSpPr/>
          <p:nvPr/>
        </p:nvSpPr>
        <p:spPr>
          <a:xfrm>
            <a:off x="4088969" y="4306292"/>
            <a:ext cx="401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  봇   학   회</a:t>
            </a: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A02D894-4434-4766-9E7F-2AB4BAFEB8BD}"/>
              </a:ext>
            </a:extLst>
          </p:cNvPr>
          <p:cNvSpPr/>
          <p:nvPr/>
        </p:nvSpPr>
        <p:spPr>
          <a:xfrm>
            <a:off x="3688707" y="2744640"/>
            <a:ext cx="4814591" cy="136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B9B24-A05D-4CB3-8F3E-73DBD6B72BFB}"/>
              </a:ext>
            </a:extLst>
          </p:cNvPr>
          <p:cNvSpPr txBox="1"/>
          <p:nvPr/>
        </p:nvSpPr>
        <p:spPr>
          <a:xfrm>
            <a:off x="4088972" y="2595632"/>
            <a:ext cx="4014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i="1" spc="100" dirty="0">
                <a:solidFill>
                  <a:schemeClr val="bg1"/>
                </a:solidFill>
                <a:latin typeface="Exo 2 Semi Bold" panose="00000700000000000000" pitchFamily="50" charset="0"/>
                <a:ea typeface="나눔스퀘어 Light" panose="020B0600000101010101" pitchFamily="50" charset="-127"/>
              </a:rPr>
              <a:t>S </a:t>
            </a:r>
            <a:r>
              <a:rPr lang="en-US" altLang="ko-KR" sz="9600" b="1" i="1" spc="-100" dirty="0">
                <a:solidFill>
                  <a:schemeClr val="bg1"/>
                </a:solidFill>
                <a:latin typeface="Exo 2 Semi Bold" panose="00000700000000000000" pitchFamily="50" charset="0"/>
                <a:ea typeface="나눔스퀘어 Light" panose="020B0600000101010101" pitchFamily="50" charset="-127"/>
              </a:rPr>
              <a:t>I</a:t>
            </a:r>
            <a:r>
              <a:rPr lang="en-US" altLang="ko-KR" sz="9600" b="1" i="1" spc="100" dirty="0">
                <a:solidFill>
                  <a:schemeClr val="bg1"/>
                </a:solidFill>
                <a:latin typeface="Exo 2 Semi Bold" panose="00000700000000000000" pitchFamily="50" charset="0"/>
                <a:ea typeface="나눔스퀘어 Light" panose="020B0600000101010101" pitchFamily="50" charset="-127"/>
              </a:rPr>
              <a:t> </a:t>
            </a:r>
            <a:r>
              <a:rPr lang="en-US" altLang="ko-KR" sz="9600" b="1" i="1" spc="-100" dirty="0">
                <a:solidFill>
                  <a:schemeClr val="bg1"/>
                </a:solidFill>
                <a:latin typeface="Exo 2 Semi Bold" panose="00000700000000000000" pitchFamily="50" charset="0"/>
                <a:ea typeface="나눔스퀘어 Light" panose="020B0600000101010101" pitchFamily="50" charset="-127"/>
              </a:rPr>
              <a:t>O R</a:t>
            </a:r>
            <a:endParaRPr lang="ko-KR" altLang="en-US" sz="9600" b="1" i="1" spc="-100" dirty="0">
              <a:solidFill>
                <a:schemeClr val="bg1"/>
              </a:solidFill>
              <a:latin typeface="Exo 2 Semi Bold" panose="00000700000000000000" pitchFamily="50" charset="0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620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1. ADC(</a:t>
            </a:r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저장 </a:t>
            </a:r>
            <a:r>
              <a:rPr lang="en-US" altLang="ko-KR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R) (ADCH,</a:t>
            </a:r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 </a:t>
            </a:r>
            <a:r>
              <a:rPr lang="en-US" altLang="ko-KR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ADCL</a:t>
            </a:r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 조합</a:t>
            </a:r>
            <a:r>
              <a:rPr lang="en-US" altLang="ko-KR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)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987426" y="1517679"/>
            <a:ext cx="10698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ADC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해상도가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10bit</a:t>
            </a:r>
          </a:p>
          <a:p>
            <a:r>
              <a:rPr lang="en-US" altLang="ko-KR" sz="20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ADCH,</a:t>
            </a:r>
            <a:r>
              <a:rPr lang="ko-KR" altLang="en-US" sz="20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 </a:t>
            </a:r>
            <a:r>
              <a:rPr lang="en-US" altLang="ko-KR" sz="20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ADCL:</a:t>
            </a:r>
            <a:r>
              <a:rPr lang="ko-KR" altLang="en-US" sz="20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레지스터는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8bit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이므로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2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개 사용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(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변환된 데이터를 나누어 저장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), 6bit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는 사용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X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955FB4-C372-40DE-9F6C-BD237DB97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2" y="2225565"/>
            <a:ext cx="5616574" cy="44770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9DABA1-B1DD-4DAC-AC0E-BD2F7C0547F9}"/>
              </a:ext>
            </a:extLst>
          </p:cNvPr>
          <p:cNvSpPr txBox="1"/>
          <p:nvPr/>
        </p:nvSpPr>
        <p:spPr>
          <a:xfrm>
            <a:off x="6575426" y="2335311"/>
            <a:ext cx="56165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데이터 정렬 방식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2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가지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(ADMUX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에 의해 결정됨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)</a:t>
            </a:r>
          </a:p>
          <a:p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오른쪽 정렬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ADCH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의 상위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6it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사용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X</a:t>
            </a:r>
          </a:p>
          <a:p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왼쪽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 </a:t>
            </a:r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정렬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ADCL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의 하위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6bit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사용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X</a:t>
            </a:r>
          </a:p>
          <a:p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두 개 합한 것을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16bit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크기의 가상 레지스터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ADC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로 사용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  <a:p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오른쪽 정렬이 디폴트 값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998743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2. ADMUX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1300480" y="1517679"/>
            <a:ext cx="979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ADMUX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AD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변환을 위한 </a:t>
            </a:r>
            <a:r>
              <a:rPr lang="ko-KR" altLang="en-US" sz="2000" dirty="0">
                <a:solidFill>
                  <a:srgbClr val="739FF6"/>
                </a:solidFill>
                <a:latin typeface="나눔스퀘어 Bold" panose="020B0600000101010101"/>
                <a:ea typeface="나눔스퀘어 Bold" panose="020B0600000101010101"/>
              </a:rPr>
              <a:t>기준 전압과 입력 채널 선택</a:t>
            </a:r>
            <a:r>
              <a:rPr lang="en-US" altLang="ko-KR" sz="2000" dirty="0">
                <a:solidFill>
                  <a:srgbClr val="739FF6"/>
                </a:solidFill>
                <a:latin typeface="나눔스퀘어 Bold" panose="020B0600000101010101"/>
                <a:ea typeface="나눔스퀘어 Bold" panose="020B0600000101010101"/>
              </a:rPr>
              <a:t>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위해 사용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9DABA1-B1DD-4DAC-AC0E-BD2F7C0547F9}"/>
              </a:ext>
            </a:extLst>
          </p:cNvPr>
          <p:cNvSpPr txBox="1"/>
          <p:nvPr/>
        </p:nvSpPr>
        <p:spPr>
          <a:xfrm>
            <a:off x="2339974" y="3828970"/>
            <a:ext cx="7118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비트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7 REFS1, </a:t>
            </a:r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비트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6 REFS0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AD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 변환의 기준 전압 선택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(Reference Selection)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위해 사용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04E290-963A-4C49-BB3C-16B8B0E48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80" y="1992168"/>
            <a:ext cx="8324850" cy="1943100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591A4B9B-801F-4EA4-A835-6AD0CBA3E704}"/>
              </a:ext>
            </a:extLst>
          </p:cNvPr>
          <p:cNvSpPr/>
          <p:nvPr/>
        </p:nvSpPr>
        <p:spPr>
          <a:xfrm>
            <a:off x="2459436" y="2105065"/>
            <a:ext cx="1665524" cy="780375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CA23CD-B1D4-471B-ADE5-90C7B41CC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436" y="4614620"/>
            <a:ext cx="5892084" cy="2044011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A8E499F9-27DC-4AA9-BF43-F3F99FD8C3CD}"/>
              </a:ext>
            </a:extLst>
          </p:cNvPr>
          <p:cNvSpPr/>
          <p:nvPr/>
        </p:nvSpPr>
        <p:spPr>
          <a:xfrm>
            <a:off x="4233943" y="2105064"/>
            <a:ext cx="785097" cy="780375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AC3FC3-639F-4B20-A0AB-25308CFDADA2}"/>
              </a:ext>
            </a:extLst>
          </p:cNvPr>
          <p:cNvSpPr txBox="1"/>
          <p:nvPr/>
        </p:nvSpPr>
        <p:spPr>
          <a:xfrm>
            <a:off x="2339974" y="3828970"/>
            <a:ext cx="71189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비트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5 ADLAR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변환된 디지털 저장 방법 설정 위해 사용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 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1: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왼쪽 정렬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, 0: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오른쪽 정렬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3094CE52-0AAA-4D2A-9969-AC1266F80FE0}"/>
              </a:ext>
            </a:extLst>
          </p:cNvPr>
          <p:cNvSpPr/>
          <p:nvPr/>
        </p:nvSpPr>
        <p:spPr>
          <a:xfrm>
            <a:off x="6035556" y="2139230"/>
            <a:ext cx="3423404" cy="780375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BB5798-1031-4A33-9F53-A3F313145694}"/>
              </a:ext>
            </a:extLst>
          </p:cNvPr>
          <p:cNvSpPr txBox="1"/>
          <p:nvPr/>
        </p:nvSpPr>
        <p:spPr>
          <a:xfrm>
            <a:off x="2339974" y="3822247"/>
            <a:ext cx="71189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비트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3~0 MUX3~0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채널 선택 위해 사용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,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사용하고자 하는 포트 번호 설정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UNO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의 경우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, 0(A0)~5(A5)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번까지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6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개 채널 사용가능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954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0" grpId="0" animBg="1"/>
      <p:bldP spid="10" grpId="1" animBg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/>
      <p:bldP spid="1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3. ADCSRA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1300480" y="1517679"/>
            <a:ext cx="9797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ADCSRA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ADC Control and Status Register A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AD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변환의 상태를 나타내거나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AD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변환 과정을 제어하기 위해 사용된다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B3F499-F259-4E2D-A80F-E1E837FC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80" y="2225565"/>
            <a:ext cx="8324850" cy="1752600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E63D97A0-9F38-498C-B971-FEBE9EC1B021}"/>
              </a:ext>
            </a:extLst>
          </p:cNvPr>
          <p:cNvSpPr/>
          <p:nvPr/>
        </p:nvSpPr>
        <p:spPr>
          <a:xfrm>
            <a:off x="2418596" y="2265162"/>
            <a:ext cx="785097" cy="780375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E08C37-923F-4C6F-8730-09B109908E1D}"/>
              </a:ext>
            </a:extLst>
          </p:cNvPr>
          <p:cNvSpPr txBox="1"/>
          <p:nvPr/>
        </p:nvSpPr>
        <p:spPr>
          <a:xfrm>
            <a:off x="2339974" y="3959432"/>
            <a:ext cx="71189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비트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7 ADEN (ADC Enable)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ADC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활성화시티는 비트 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  <a:p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디폴트 값이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0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이므로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ADC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를 사용하려면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1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로 설정해야 한다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534B4A-B19D-4CFD-BB8E-7305BC8E141B}"/>
              </a:ext>
            </a:extLst>
          </p:cNvPr>
          <p:cNvSpPr txBox="1"/>
          <p:nvPr/>
        </p:nvSpPr>
        <p:spPr>
          <a:xfrm>
            <a:off x="2339974" y="3953902"/>
            <a:ext cx="9171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비트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6 ADSC (ADC Start Conversion)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AD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변환을 시작하도록 하는 비트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,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변환 끝나면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0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으로 </a:t>
            </a:r>
            <a:r>
              <a:rPr lang="ko-KR" altLang="en-US" sz="2000" dirty="0" err="1">
                <a:latin typeface="나눔스퀘어 Bold" panose="020B0600000101010101"/>
                <a:ea typeface="나눔스퀘어 Bold" panose="020B0600000101010101"/>
              </a:rPr>
              <a:t>클리어된다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.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*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단일변환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각 변환 시작하기 위해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/</a:t>
            </a:r>
            <a:r>
              <a:rPr lang="ko-KR" altLang="en-US" sz="2000" dirty="0" err="1">
                <a:latin typeface="나눔스퀘어 Bold" panose="020B0600000101010101"/>
                <a:ea typeface="나눔스퀘어 Bold" panose="020B0600000101010101"/>
              </a:rPr>
              <a:t>프리러닝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첫번째 변환 시작하기 위해 사용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73D64B-0C1B-4A12-9806-2D5673B7AA5C}"/>
              </a:ext>
            </a:extLst>
          </p:cNvPr>
          <p:cNvSpPr txBox="1"/>
          <p:nvPr/>
        </p:nvSpPr>
        <p:spPr>
          <a:xfrm>
            <a:off x="2339974" y="3957805"/>
            <a:ext cx="8222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비트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5 ADATE (ADC Auto Trigger Enable)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선택된 트리거 신호에 의해 변환이 시작되도록 설정하기 위해 사용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0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인 경우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,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단일 모드 변환 모드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02E7076C-EC6A-4F91-86BA-E9C3F930229D}"/>
              </a:ext>
            </a:extLst>
          </p:cNvPr>
          <p:cNvSpPr/>
          <p:nvPr/>
        </p:nvSpPr>
        <p:spPr>
          <a:xfrm>
            <a:off x="3312676" y="2259632"/>
            <a:ext cx="785097" cy="780375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C5B8DC94-AE1D-4F43-9A83-A89D6A544BF8}"/>
              </a:ext>
            </a:extLst>
          </p:cNvPr>
          <p:cNvSpPr/>
          <p:nvPr/>
        </p:nvSpPr>
        <p:spPr>
          <a:xfrm>
            <a:off x="4255650" y="2269065"/>
            <a:ext cx="785097" cy="780375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액자 25">
            <a:extLst>
              <a:ext uri="{FF2B5EF4-FFF2-40B4-BE49-F238E27FC236}">
                <a16:creationId xmlns:a16="http://schemas.microsoft.com/office/drawing/2014/main" id="{2A9F8060-1055-4043-BF3A-A057FDE69DEF}"/>
              </a:ext>
            </a:extLst>
          </p:cNvPr>
          <p:cNvSpPr/>
          <p:nvPr/>
        </p:nvSpPr>
        <p:spPr>
          <a:xfrm>
            <a:off x="5103436" y="2280128"/>
            <a:ext cx="785097" cy="780375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FBD061-227F-4254-9456-2BC81D76A3F4}"/>
              </a:ext>
            </a:extLst>
          </p:cNvPr>
          <p:cNvSpPr txBox="1"/>
          <p:nvPr/>
        </p:nvSpPr>
        <p:spPr>
          <a:xfrm>
            <a:off x="2339974" y="3997474"/>
            <a:ext cx="8222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비트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4 ADIF (ADC </a:t>
            </a:r>
            <a:r>
              <a:rPr lang="en-US" altLang="ko-KR" sz="2000" dirty="0" err="1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Interupt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 Flag)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AD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변환이 종료되고 데이터 레지스터가 업데이트 되면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1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로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set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된다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.</a:t>
            </a:r>
          </a:p>
        </p:txBody>
      </p:sp>
      <p:sp>
        <p:nvSpPr>
          <p:cNvPr id="28" name="액자 27">
            <a:extLst>
              <a:ext uri="{FF2B5EF4-FFF2-40B4-BE49-F238E27FC236}">
                <a16:creationId xmlns:a16="http://schemas.microsoft.com/office/drawing/2014/main" id="{BA5827FE-9317-4D09-8262-BE76781B7EF4}"/>
              </a:ext>
            </a:extLst>
          </p:cNvPr>
          <p:cNvSpPr/>
          <p:nvPr/>
        </p:nvSpPr>
        <p:spPr>
          <a:xfrm>
            <a:off x="6028253" y="2269065"/>
            <a:ext cx="785097" cy="780375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A30343-E8FB-42FD-AA13-E4105F3E60E6}"/>
              </a:ext>
            </a:extLst>
          </p:cNvPr>
          <p:cNvSpPr txBox="1"/>
          <p:nvPr/>
        </p:nvSpPr>
        <p:spPr>
          <a:xfrm>
            <a:off x="2339974" y="3974398"/>
            <a:ext cx="8222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비트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3 ADIE (ADC </a:t>
            </a:r>
            <a:r>
              <a:rPr lang="en-US" altLang="ko-KR" sz="2000" dirty="0" err="1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Interupt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 Enable)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AD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변환이 종료된 후 인터럽트 발생을 </a:t>
            </a:r>
            <a:r>
              <a:rPr lang="ko-KR" altLang="en-US" sz="2000" dirty="0" err="1">
                <a:latin typeface="나눔스퀘어 Bold" panose="020B0600000101010101"/>
                <a:ea typeface="나눔스퀘어 Bold" panose="020B0600000101010101"/>
              </a:rPr>
              <a:t>허용하느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 비트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  <p:sp>
        <p:nvSpPr>
          <p:cNvPr id="30" name="액자 29">
            <a:extLst>
              <a:ext uri="{FF2B5EF4-FFF2-40B4-BE49-F238E27FC236}">
                <a16:creationId xmlns:a16="http://schemas.microsoft.com/office/drawing/2014/main" id="{0C928E45-9ECF-411E-8755-B594951F8CAA}"/>
              </a:ext>
            </a:extLst>
          </p:cNvPr>
          <p:cNvSpPr/>
          <p:nvPr/>
        </p:nvSpPr>
        <p:spPr>
          <a:xfrm>
            <a:off x="6940490" y="2259631"/>
            <a:ext cx="2518470" cy="780375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9BDE2D-EE6A-4E83-81CA-B77BBF30BF53}"/>
              </a:ext>
            </a:extLst>
          </p:cNvPr>
          <p:cNvSpPr txBox="1"/>
          <p:nvPr/>
        </p:nvSpPr>
        <p:spPr>
          <a:xfrm>
            <a:off x="2309493" y="4010166"/>
            <a:ext cx="8222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비트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2~0 ADPS2~0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ADC clock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을 위한 </a:t>
            </a:r>
            <a:r>
              <a:rPr lang="ko-KR" altLang="en-US" sz="2000" dirty="0" err="1">
                <a:latin typeface="나눔스퀘어 Bold" panose="020B0600000101010101"/>
                <a:ea typeface="나눔스퀘어 Bold" panose="020B0600000101010101"/>
              </a:rPr>
              <a:t>분주율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 설정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DF25B0-92CC-411B-B50A-CBB9D0E46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107" y="3597967"/>
            <a:ext cx="3780076" cy="3154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CF5B19-3387-CE31-600A-674A578D867B}"/>
                  </a:ext>
                </a:extLst>
              </p:cNvPr>
              <p:cNvSpPr txBox="1"/>
              <p:nvPr/>
            </p:nvSpPr>
            <p:spPr>
              <a:xfrm>
                <a:off x="1300480" y="5242560"/>
                <a:ext cx="5435600" cy="977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아두이노 </a:t>
                </a:r>
                <a:r>
                  <a:rPr lang="ko-KR" altLang="en-US" dirty="0" err="1"/>
                  <a:t>우노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clock=16MHz -&gt;</a:t>
                </a:r>
                <a:r>
                  <a:rPr lang="ko-KR" altLang="en-US" dirty="0"/>
                  <a:t>너무 빠름</a:t>
                </a:r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𝐻𝑧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분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주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율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&lt;200×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CF5B19-3387-CE31-600A-674A578D8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80" y="5242560"/>
                <a:ext cx="5435600" cy="977960"/>
              </a:xfrm>
              <a:prstGeom prst="rect">
                <a:avLst/>
              </a:prstGeom>
              <a:blipFill>
                <a:blip r:embed="rId4"/>
                <a:stretch>
                  <a:fillRect l="-897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5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/>
      <p:bldP spid="21" grpId="1"/>
      <p:bldP spid="22" grpId="0"/>
      <p:bldP spid="22" grpId="1"/>
      <p:bldP spid="23" grpId="0"/>
      <p:bldP spid="23" grpId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/>
      <p:bldP spid="27" grpId="1"/>
      <p:bldP spid="28" grpId="0" animBg="1"/>
      <p:bldP spid="28" grpId="1" animBg="1"/>
      <p:bldP spid="29" grpId="0"/>
      <p:bldP spid="29" grpId="1"/>
      <p:bldP spid="30" grpId="0" animBg="1"/>
      <p:bldP spid="31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4. ADCSRB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1300480" y="1517679"/>
            <a:ext cx="979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ADCSRB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트리거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소스 선택을 설정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7BA99E-0FB2-4C78-8FA5-6829AB02A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80" y="2015252"/>
            <a:ext cx="8334375" cy="179070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54327ED2-F283-4FAC-A9A3-CFB80BD06662}"/>
              </a:ext>
            </a:extLst>
          </p:cNvPr>
          <p:cNvSpPr/>
          <p:nvPr/>
        </p:nvSpPr>
        <p:spPr>
          <a:xfrm>
            <a:off x="2408436" y="2015252"/>
            <a:ext cx="785097" cy="780375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968D36-C754-4A53-8F7E-65D38CD16255}"/>
              </a:ext>
            </a:extLst>
          </p:cNvPr>
          <p:cNvSpPr txBox="1"/>
          <p:nvPr/>
        </p:nvSpPr>
        <p:spPr>
          <a:xfrm>
            <a:off x="1984692" y="3903415"/>
            <a:ext cx="8222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비트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6 ACME(Analog </a:t>
            </a:r>
            <a:r>
              <a:rPr lang="en-US" altLang="ko-KR" sz="2000" dirty="0" err="1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Cpmparator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 Multiplexer Enable)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2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개 값을 비교하는 비교기를 위해 사용되는 비트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D4DFA638-A1F4-4773-9CF2-D198C4A1EAF2}"/>
              </a:ext>
            </a:extLst>
          </p:cNvPr>
          <p:cNvSpPr/>
          <p:nvPr/>
        </p:nvSpPr>
        <p:spPr>
          <a:xfrm>
            <a:off x="6838196" y="2015251"/>
            <a:ext cx="2610604" cy="780375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857971-1FDE-4399-8796-2A84CF9846B5}"/>
              </a:ext>
            </a:extLst>
          </p:cNvPr>
          <p:cNvSpPr txBox="1"/>
          <p:nvPr/>
        </p:nvSpPr>
        <p:spPr>
          <a:xfrm>
            <a:off x="226198" y="4727745"/>
            <a:ext cx="66119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비트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2~0 </a:t>
            </a:r>
            <a:r>
              <a:rPr lang="en-US" altLang="ko-KR" sz="2000" dirty="0" err="1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ADTSn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(n-0,1,2) (ADC Auto Trigger Source)</a:t>
            </a: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AD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변환을 시작하는 트리거 신호를 선택할 수 있도록 해준다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.</a:t>
            </a:r>
          </a:p>
          <a:p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트리거 소스의 디폴트 값은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000</a:t>
            </a:r>
            <a:r>
              <a:rPr lang="en-US" altLang="ko-KR" sz="1200" dirty="0">
                <a:latin typeface="나눔스퀘어 Bold" panose="020B0600000101010101"/>
                <a:ea typeface="나눔스퀘어 Bold" panose="020B0600000101010101"/>
              </a:rPr>
              <a:t>(2)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 err="1">
                <a:latin typeface="나눔스퀘어 Bold" panose="020B0600000101010101"/>
                <a:ea typeface="나눔스퀘어 Bold" panose="020B0600000101010101"/>
              </a:rPr>
              <a:t>프리러닝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 모드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(ADCSRA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레지스터의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ADATE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비트가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1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인 경우 </a:t>
            </a:r>
            <a:r>
              <a:rPr lang="ko-KR" altLang="en-US" sz="2000" dirty="0" err="1">
                <a:latin typeface="나눔스퀘어 Bold" panose="020B0600000101010101"/>
                <a:ea typeface="나눔스퀘어 Bold" panose="020B0600000101010101"/>
              </a:rPr>
              <a:t>프리러닝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 모드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, 0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이면 단일 모드 임을 기억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B87268-D58A-4B56-AB40-5A8C9903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921" y="3805952"/>
            <a:ext cx="5032693" cy="28099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2D5C71-D292-417E-9C89-3F847E3E2BCD}"/>
              </a:ext>
            </a:extLst>
          </p:cNvPr>
          <p:cNvSpPr txBox="1"/>
          <p:nvPr/>
        </p:nvSpPr>
        <p:spPr>
          <a:xfrm>
            <a:off x="10069955" y="3046770"/>
            <a:ext cx="2056557" cy="93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C79F2"/>
                </a:solidFill>
              </a:rPr>
              <a:t>*000</a:t>
            </a:r>
            <a:r>
              <a:rPr lang="ko-KR" altLang="en-US" dirty="0">
                <a:solidFill>
                  <a:srgbClr val="3C79F2"/>
                </a:solidFill>
              </a:rPr>
              <a:t>제외하고는 모두 트리거가 발생하는 경우임</a:t>
            </a:r>
            <a:endParaRPr lang="en-US" dirty="0">
              <a:solidFill>
                <a:srgbClr val="3C79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92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가변저항 값 읽기 실습</a:t>
            </a:r>
            <a:endParaRPr lang="en-US" altLang="ko-KR" sz="4400" dirty="0">
              <a:solidFill>
                <a:srgbClr val="3C79F2"/>
              </a:solidFill>
              <a:latin typeface="210 씨앗 B" panose="02020603020101020101" pitchFamily="18" charset="-127"/>
              <a:ea typeface="나눔스퀘어 Bold" panose="020B0600000101010101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76EE80-E542-4B4B-8FE1-E021003D3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09" y="1652939"/>
            <a:ext cx="3086100" cy="4686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C1E4A6-4C3C-45A4-9572-CC4806387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15" b="42238"/>
          <a:stretch/>
        </p:blipFill>
        <p:spPr>
          <a:xfrm>
            <a:off x="3334009" y="1652939"/>
            <a:ext cx="4693769" cy="39571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EA5401E-3918-4A8B-9CBD-A6A8F38DC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026" y="4336459"/>
            <a:ext cx="4732348" cy="14518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34BFC4-6301-B761-A991-4E2D51EB3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152"/>
          <a:stretch/>
        </p:blipFill>
        <p:spPr>
          <a:xfrm>
            <a:off x="7345026" y="1610361"/>
            <a:ext cx="4741400" cy="2821169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062D89EE-51C0-36C0-5CE0-59A9E52168EC}"/>
              </a:ext>
            </a:extLst>
          </p:cNvPr>
          <p:cNvSpPr/>
          <p:nvPr/>
        </p:nvSpPr>
        <p:spPr>
          <a:xfrm>
            <a:off x="1790960" y="3459637"/>
            <a:ext cx="711440" cy="299720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AD49C-6942-1C1B-B05A-52DBAAF2FA1D}"/>
              </a:ext>
            </a:extLst>
          </p:cNvPr>
          <p:cNvSpPr txBox="1"/>
          <p:nvPr/>
        </p:nvSpPr>
        <p:spPr>
          <a:xfrm>
            <a:off x="3334009" y="5788303"/>
            <a:ext cx="76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A0</a:t>
            </a:r>
            <a:r>
              <a:rPr lang="ko-KR" altLang="en-US" dirty="0"/>
              <a:t>에 연결된 가변저항 값을 읽어 </a:t>
            </a:r>
            <a:r>
              <a:rPr lang="en-US" altLang="ko-KR" dirty="0"/>
              <a:t>1</a:t>
            </a:r>
            <a:r>
              <a:rPr lang="ko-KR" altLang="en-US" dirty="0"/>
              <a:t>초에 한 번 출력해주는 코드</a:t>
            </a:r>
            <a:endParaRPr lang="en-US" altLang="ko-KR" dirty="0"/>
          </a:p>
          <a:p>
            <a:r>
              <a:rPr lang="ko-KR" altLang="en-US" dirty="0"/>
              <a:t>결과</a:t>
            </a:r>
            <a:r>
              <a:rPr lang="en-US" altLang="ko-KR" dirty="0"/>
              <a:t>: </a:t>
            </a:r>
            <a:r>
              <a:rPr lang="en-US" dirty="0"/>
              <a:t>0~1023</a:t>
            </a:r>
            <a:r>
              <a:rPr lang="ko-KR" altLang="en-US" dirty="0"/>
              <a:t>까지</a:t>
            </a:r>
            <a:r>
              <a:rPr lang="en-US" altLang="ko-KR" dirty="0"/>
              <a:t> </a:t>
            </a:r>
            <a:r>
              <a:rPr lang="ko-KR" altLang="en-US" dirty="0"/>
              <a:t>값 출력됨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23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가변저항 값 읽기 실습</a:t>
            </a:r>
            <a:endParaRPr lang="en-US" altLang="ko-KR" sz="4400" dirty="0">
              <a:solidFill>
                <a:srgbClr val="3C79F2"/>
              </a:solidFill>
              <a:latin typeface="210 씨앗 B" panose="02020603020101020101" pitchFamily="18" charset="-127"/>
              <a:ea typeface="나눔스퀘어 Bold" panose="020B0600000101010101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5511927" y="4175150"/>
            <a:ext cx="4274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*</a:t>
            </a:r>
            <a:r>
              <a:rPr lang="ko-KR" altLang="en-US" sz="2000" dirty="0" err="1">
                <a:latin typeface="나눔스퀘어 Bold" panose="020B0600000101010101"/>
                <a:ea typeface="나눔스퀘어 Bold" panose="020B0600000101010101"/>
              </a:rPr>
              <a:t>아두이노에서는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 </a:t>
            </a:r>
            <a:r>
              <a:rPr lang="en-US" altLang="ko-KR" sz="2000" dirty="0" err="1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analogRead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함수를 통해 간단하게 아날로그 데이터를 디지털로 변환하여 </a:t>
            </a:r>
            <a:r>
              <a:rPr lang="ko-KR" altLang="en-US" sz="2000" dirty="0" err="1">
                <a:latin typeface="나눔스퀘어 Bold" panose="020B0600000101010101"/>
                <a:ea typeface="나눔스퀘어 Bold" panose="020B0600000101010101"/>
              </a:rPr>
              <a:t>읽어들일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 수 있다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76EE80-E542-4B4B-8FE1-E021003D3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50" y="1662943"/>
            <a:ext cx="3086100" cy="46863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3DFD9E3-AF5C-464E-AA19-6BD389AF7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121" y="1997735"/>
            <a:ext cx="45243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22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가변저항 값 읽기 실습</a:t>
            </a:r>
            <a:endParaRPr lang="en-US" altLang="ko-KR" sz="4400" dirty="0">
              <a:solidFill>
                <a:srgbClr val="3C79F2"/>
              </a:solidFill>
              <a:latin typeface="210 씨앗 B" panose="02020603020101020101" pitchFamily="18" charset="-127"/>
              <a:ea typeface="나눔스퀘어 Bold" panose="020B0600000101010101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108F67-8566-4281-AEBD-6386B9D95B52}"/>
              </a:ext>
            </a:extLst>
          </p:cNvPr>
          <p:cNvSpPr txBox="1"/>
          <p:nvPr/>
        </p:nvSpPr>
        <p:spPr>
          <a:xfrm>
            <a:off x="1208144" y="1564030"/>
            <a:ext cx="9500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*</a:t>
            </a:r>
            <a:r>
              <a:rPr lang="en-US" altLang="ko-KR" sz="2000" dirty="0" err="1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analogRead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함수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디폴트로 기준전압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AVCC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사용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755051-B95E-4410-AC2D-8A6ACF221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167" y="2072237"/>
            <a:ext cx="5610225" cy="1228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BEA2C9-E1AC-4187-BA02-74E5C0DFB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54" y="3661326"/>
            <a:ext cx="5581650" cy="12477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414C9F-054B-4C60-AFE1-786293D408E7}"/>
              </a:ext>
            </a:extLst>
          </p:cNvPr>
          <p:cNvSpPr txBox="1"/>
          <p:nvPr/>
        </p:nvSpPr>
        <p:spPr>
          <a:xfrm>
            <a:off x="1208144" y="3281089"/>
            <a:ext cx="9500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*</a:t>
            </a:r>
            <a:r>
              <a:rPr lang="en-US" altLang="ko-KR" sz="2000" dirty="0" err="1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analogReference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함수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기준 전압 변경 가능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,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3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가지 경우 가능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71D519-4EE6-4A6C-9013-2F050BEF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722" y="5116195"/>
            <a:ext cx="5581650" cy="103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83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가변저항으로 </a:t>
            </a:r>
            <a:r>
              <a:rPr lang="en-US" altLang="ko-KR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LED </a:t>
            </a:r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제어 실습</a:t>
            </a:r>
            <a:endParaRPr lang="en-US" altLang="ko-KR" sz="4400" dirty="0">
              <a:solidFill>
                <a:srgbClr val="3C79F2"/>
              </a:solidFill>
              <a:latin typeface="210 씨앗 B" panose="02020603020101020101" pitchFamily="18" charset="-127"/>
              <a:ea typeface="나눔스퀘어 Bold" panose="020B0600000101010101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108F67-8566-4281-AEBD-6386B9D95B52}"/>
              </a:ext>
            </a:extLst>
          </p:cNvPr>
          <p:cNvSpPr txBox="1"/>
          <p:nvPr/>
        </p:nvSpPr>
        <p:spPr>
          <a:xfrm>
            <a:off x="3666604" y="5066621"/>
            <a:ext cx="4462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*idea: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AD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변환된 값은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10bit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이므로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7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비트 만큼 오른쪽으로 이동해 </a:t>
            </a:r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최상위 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3bit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를 이용해서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8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개의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led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조절 가능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A602D8-86F6-4882-9AA9-BD2B07E37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75" y="1619249"/>
            <a:ext cx="3925405" cy="29421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557262-2133-4ED7-AC3B-625141D99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14" y="1601428"/>
            <a:ext cx="4104008" cy="31670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2AA75D-E3CA-4A96-872D-FDA50CA17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922" y="1619248"/>
            <a:ext cx="3887239" cy="42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16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가변저항으로 </a:t>
            </a:r>
            <a:r>
              <a:rPr lang="en-US" altLang="ko-KR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LED </a:t>
            </a:r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제어 실습</a:t>
            </a:r>
            <a:endParaRPr lang="en-US" altLang="ko-KR" sz="4400" dirty="0">
              <a:solidFill>
                <a:srgbClr val="3C79F2"/>
              </a:solidFill>
              <a:latin typeface="210 씨앗 B" panose="02020603020101020101" pitchFamily="18" charset="-127"/>
              <a:ea typeface="나눔스퀘어 Bold" panose="020B0600000101010101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A602D8-86F6-4882-9AA9-BD2B07E37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95" y="1871622"/>
            <a:ext cx="3925405" cy="294211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FB14699-E944-4DD1-BA52-D5CB4354C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886" y="1871622"/>
            <a:ext cx="5497766" cy="21094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79BC5CE-096F-4920-9F8B-02937BCF4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886" y="3925180"/>
            <a:ext cx="5381588" cy="212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7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AVCC </a:t>
            </a:r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읽기 실습</a:t>
            </a:r>
            <a:endParaRPr lang="en-US" altLang="ko-KR" sz="4400" dirty="0">
              <a:solidFill>
                <a:srgbClr val="3C79F2"/>
              </a:solidFill>
              <a:latin typeface="210 씨앗 B" panose="02020603020101020101" pitchFamily="18" charset="-127"/>
              <a:ea typeface="나눔스퀘어 Bold" panose="020B0600000101010101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108F67-8566-4281-AEBD-6386B9D95B52}"/>
              </a:ext>
            </a:extLst>
          </p:cNvPr>
          <p:cNvSpPr txBox="1"/>
          <p:nvPr/>
        </p:nvSpPr>
        <p:spPr>
          <a:xfrm>
            <a:off x="536888" y="1664180"/>
            <a:ext cx="110393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*USB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를 통해 전원을 공급방아 사용하는데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,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그 전압을 측정해보면 정확하게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5V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가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X</a:t>
            </a:r>
          </a:p>
          <a:p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고정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X,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컴퓨터의 동작상태에 따라 변함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-&gt;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출력 전압 범위가 좁은 경우 오류로 이어질 가능성 有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*ATmega328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에서는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AVCC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값 계산 가능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  <a:p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원리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내부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1.1V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전압을 기준으로 현재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AVCC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값을 측정한다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.</a:t>
            </a:r>
          </a:p>
          <a:p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4B8E231-93F9-BDE3-84D8-0DA52DD17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53" y="3061970"/>
            <a:ext cx="7341915" cy="1713674"/>
          </a:xfrm>
          <a:prstGeom prst="rect">
            <a:avLst/>
          </a:prstGeom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92A632EC-D7C8-1C68-F3BA-2C74F8F1498C}"/>
              </a:ext>
            </a:extLst>
          </p:cNvPr>
          <p:cNvSpPr/>
          <p:nvPr/>
        </p:nvSpPr>
        <p:spPr>
          <a:xfrm>
            <a:off x="4384973" y="3127929"/>
            <a:ext cx="3210595" cy="692231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66A09B-9714-E339-B1FA-7E67A7D5A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51" t="13777" r="28354" b="40108"/>
          <a:stretch/>
        </p:blipFill>
        <p:spPr>
          <a:xfrm>
            <a:off x="7698760" y="2401286"/>
            <a:ext cx="4160676" cy="4182394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0A79D012-93A5-F336-A633-C0B8276C52F9}"/>
              </a:ext>
            </a:extLst>
          </p:cNvPr>
          <p:cNvSpPr/>
          <p:nvPr/>
        </p:nvSpPr>
        <p:spPr>
          <a:xfrm>
            <a:off x="7748285" y="6043849"/>
            <a:ext cx="3827916" cy="306151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FDBAD-C0B0-3A0B-DE90-788467989E76}"/>
              </a:ext>
            </a:extLst>
          </p:cNvPr>
          <p:cNvSpPr txBox="1"/>
          <p:nvPr/>
        </p:nvSpPr>
        <p:spPr>
          <a:xfrm>
            <a:off x="253653" y="4761685"/>
            <a:ext cx="7224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ADC</a:t>
            </a:r>
            <a:r>
              <a:rPr lang="ko-KR" altLang="en-US" dirty="0"/>
              <a:t> 채널 선택할 때 사용하는 </a:t>
            </a:r>
            <a:r>
              <a:rPr lang="en-US" dirty="0"/>
              <a:t>ADMUX</a:t>
            </a:r>
            <a:r>
              <a:rPr lang="ko-KR" altLang="en-US" dirty="0"/>
              <a:t>의 하위 </a:t>
            </a:r>
            <a:r>
              <a:rPr lang="en-US" altLang="ko-KR" dirty="0"/>
              <a:t>4bit</a:t>
            </a:r>
            <a:r>
              <a:rPr lang="ko-KR" altLang="en-US" dirty="0"/>
              <a:t>를 이용하여 내부 기준 전압 </a:t>
            </a:r>
            <a:r>
              <a:rPr lang="en-US" altLang="ko-KR" dirty="0"/>
              <a:t>1.1V</a:t>
            </a:r>
            <a:r>
              <a:rPr lang="ko-KR" altLang="en-US" dirty="0"/>
              <a:t>를 </a:t>
            </a:r>
            <a:r>
              <a:rPr lang="ko-KR" altLang="en-US" dirty="0" err="1"/>
              <a:t>읽어들일</a:t>
            </a:r>
            <a:r>
              <a:rPr lang="ko-KR" altLang="en-US" dirty="0"/>
              <a:t> 수 있다</a:t>
            </a:r>
            <a:r>
              <a:rPr lang="en-US" altLang="ko-KR" dirty="0"/>
              <a:t>. (1110, 14</a:t>
            </a:r>
            <a:r>
              <a:rPr lang="ko-KR" altLang="en-US" dirty="0"/>
              <a:t>번 채널 선택하면 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내부 </a:t>
            </a:r>
            <a:r>
              <a:rPr lang="en-US" altLang="ko-KR" dirty="0"/>
              <a:t>1.1V</a:t>
            </a:r>
            <a:r>
              <a:rPr lang="ko-KR" altLang="en-US" dirty="0"/>
              <a:t>는 외부 </a:t>
            </a:r>
            <a:r>
              <a:rPr lang="en-US" altLang="ko-KR" dirty="0"/>
              <a:t>AVCC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비해 안정적</a:t>
            </a:r>
            <a:r>
              <a:rPr lang="en-US" altLang="ko-KR" dirty="0"/>
              <a:t>-&gt;1.1V</a:t>
            </a:r>
            <a:r>
              <a:rPr lang="ko-KR" altLang="en-US" dirty="0"/>
              <a:t>기준으로 비교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2A7977-8141-4865-A0A2-E540104722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26" t="75012" r="50396" b="19511"/>
          <a:stretch/>
        </p:blipFill>
        <p:spPr>
          <a:xfrm>
            <a:off x="253653" y="5695498"/>
            <a:ext cx="4612640" cy="9233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AFD4C5-4B2A-6430-2546-00FA4B53726B}"/>
              </a:ext>
            </a:extLst>
          </p:cNvPr>
          <p:cNvSpPr txBox="1"/>
          <p:nvPr/>
        </p:nvSpPr>
        <p:spPr>
          <a:xfrm>
            <a:off x="619760" y="5532503"/>
            <a:ext cx="399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        D                      A       D</a:t>
            </a:r>
          </a:p>
        </p:txBody>
      </p:sp>
    </p:spTree>
    <p:extLst>
      <p:ext uri="{BB962C8B-B14F-4D97-AF65-F5344CB8AC3E}">
        <p14:creationId xmlns:p14="http://schemas.microsoft.com/office/powerpoint/2010/main" val="46673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E760B2-868B-4C88-82B1-EB836A62D71B}"/>
              </a:ext>
            </a:extLst>
          </p:cNvPr>
          <p:cNvSpPr/>
          <p:nvPr/>
        </p:nvSpPr>
        <p:spPr>
          <a:xfrm>
            <a:off x="4677155" y="2010600"/>
            <a:ext cx="2837691" cy="283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BCCF11-4741-4529-BBF7-A96CA2D13CD1}"/>
              </a:ext>
            </a:extLst>
          </p:cNvPr>
          <p:cNvSpPr/>
          <p:nvPr/>
        </p:nvSpPr>
        <p:spPr>
          <a:xfrm>
            <a:off x="4566000" y="2083967"/>
            <a:ext cx="30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2022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05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08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</a:t>
            </a: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21DFA8-8301-4111-B396-597603C2BF6C}"/>
              </a:ext>
            </a:extLst>
          </p:cNvPr>
          <p:cNvSpPr/>
          <p:nvPr/>
        </p:nvSpPr>
        <p:spPr>
          <a:xfrm>
            <a:off x="4566000" y="4306292"/>
            <a:ext cx="30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  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  차</a:t>
            </a: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A02D894-4434-4766-9E7F-2AB4BAFEB8BD}"/>
              </a:ext>
            </a:extLst>
          </p:cNvPr>
          <p:cNvSpPr/>
          <p:nvPr/>
        </p:nvSpPr>
        <p:spPr>
          <a:xfrm>
            <a:off x="3688706" y="2744640"/>
            <a:ext cx="4814591" cy="136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B9B24-A05D-4CB3-8F3E-73DBD6B72BFB}"/>
              </a:ext>
            </a:extLst>
          </p:cNvPr>
          <p:cNvSpPr txBox="1"/>
          <p:nvPr/>
        </p:nvSpPr>
        <p:spPr>
          <a:xfrm>
            <a:off x="3024832" y="2640166"/>
            <a:ext cx="61423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i="1" spc="-100">
                <a:solidFill>
                  <a:srgbClr val="003FBC"/>
                </a:solidFill>
                <a:latin typeface="Exo 2 Semi Bold" panose="00000700000000000000" pitchFamily="50" charset="0"/>
                <a:ea typeface="나눔스퀘어 Light" panose="020B0600000101010101" pitchFamily="50" charset="-127"/>
              </a:rPr>
              <a:t>EMBEDDED</a:t>
            </a:r>
            <a:endParaRPr lang="ko-KR" altLang="en-US" sz="9600" b="1" i="1" spc="-100" dirty="0">
              <a:solidFill>
                <a:srgbClr val="003FBC"/>
              </a:solidFill>
              <a:latin typeface="Exo 2 Semi Bold" panose="00000700000000000000" pitchFamily="50" charset="0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311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AVCC </a:t>
            </a:r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읽기 실습</a:t>
            </a:r>
            <a:endParaRPr lang="en-US" altLang="ko-KR" sz="4400" dirty="0">
              <a:solidFill>
                <a:srgbClr val="3C79F2"/>
              </a:solidFill>
              <a:latin typeface="210 씨앗 B" panose="02020603020101020101" pitchFamily="18" charset="-127"/>
              <a:ea typeface="나눔스퀘어 Bold" panose="020B0600000101010101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108F67-8566-4281-AEBD-6386B9D95B52}"/>
              </a:ext>
            </a:extLst>
          </p:cNvPr>
          <p:cNvSpPr txBox="1"/>
          <p:nvPr/>
        </p:nvSpPr>
        <p:spPr>
          <a:xfrm>
            <a:off x="128764" y="348672"/>
            <a:ext cx="3946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*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실습을 해보면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5V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와 가깝긴 하지만 값이 계속 변함을 확인할 수 있다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2040D7-7DAC-4F8A-8F35-CD88D4DD6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491"/>
          <a:stretch/>
        </p:blipFill>
        <p:spPr>
          <a:xfrm>
            <a:off x="128764" y="1815741"/>
            <a:ext cx="4351796" cy="42506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A1F759-1628-41F5-BD48-DBDBDB0A5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100" y="125128"/>
            <a:ext cx="3186713" cy="2328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7C3FE7-BA33-4CAC-881E-6785A7A83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100" y="2598844"/>
            <a:ext cx="3186713" cy="21837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06A618-9C7D-C058-20E9-2D9FDFCBB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78"/>
          <a:stretch/>
        </p:blipFill>
        <p:spPr>
          <a:xfrm>
            <a:off x="4375549" y="2037321"/>
            <a:ext cx="4499363" cy="326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20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난수 생성 실습</a:t>
            </a:r>
            <a:endParaRPr lang="en-US" altLang="ko-KR" sz="4400" dirty="0">
              <a:solidFill>
                <a:srgbClr val="3C79F2"/>
              </a:solidFill>
              <a:latin typeface="210 씨앗 B" panose="02020603020101020101" pitchFamily="18" charset="-127"/>
              <a:ea typeface="나눔스퀘어 Bold" panose="020B0600000101010101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108F67-8566-4281-AEBD-6386B9D95B52}"/>
              </a:ext>
            </a:extLst>
          </p:cNvPr>
          <p:cNvSpPr txBox="1"/>
          <p:nvPr/>
        </p:nvSpPr>
        <p:spPr>
          <a:xfrm>
            <a:off x="0" y="1583609"/>
            <a:ext cx="39461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*</a:t>
            </a:r>
            <a:r>
              <a:rPr lang="ko-KR" altLang="en-US" sz="2000" dirty="0" err="1">
                <a:latin typeface="나눔스퀘어 Bold" panose="020B0600000101010101"/>
                <a:ea typeface="나눔스퀘어 Bold" panose="020B0600000101010101"/>
              </a:rPr>
              <a:t>마이크로컨트롤러에서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 생성되는 난수는 실제 난수가 아닌 계산에 의해 생성되는 </a:t>
            </a:r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의사 난수 </a:t>
            </a:r>
            <a:endParaRPr lang="en-US" altLang="ko-KR" sz="2000" dirty="0">
              <a:solidFill>
                <a:srgbClr val="3C79F2"/>
              </a:solidFill>
              <a:latin typeface="나눔스퀘어 Bold" panose="020B0600000101010101"/>
              <a:ea typeface="나눔스퀘어 Bold" panose="020B0600000101010101"/>
            </a:endParaRPr>
          </a:p>
          <a:p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항상 동일한 순서로 만들어짐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  <a:p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해결방안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 err="1">
                <a:latin typeface="나눔스퀘어 Bold" panose="020B0600000101010101"/>
                <a:ea typeface="나눔스퀘어 Bold" panose="020B0600000101010101"/>
              </a:rPr>
              <a:t>시작값을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 현재 시간으로 설정하여 난수를 발생시키자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*Atmega328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에는 현재 시간 알아낼 수 있는 장치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X </a:t>
            </a:r>
          </a:p>
          <a:p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대안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회로가 </a:t>
            </a:r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연결되지 않은 아날로그 입력 핀의 </a:t>
            </a:r>
            <a:r>
              <a:rPr lang="ko-KR" altLang="en-US" sz="2000" dirty="0" err="1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입력값을</a:t>
            </a:r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 사용</a:t>
            </a:r>
            <a:endParaRPr lang="en-US" altLang="ko-KR" sz="2000" dirty="0">
              <a:solidFill>
                <a:srgbClr val="3C79F2"/>
              </a:solidFill>
              <a:latin typeface="나눔스퀘어 Bold" panose="020B0600000101010101"/>
              <a:ea typeface="나눔스퀘어 Bold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DDD67D-E595-498E-AC28-5A3F945E7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245" y="1583610"/>
            <a:ext cx="3286587" cy="40450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DB0EA2-C007-4867-8509-01B8AA07E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245" y="5628640"/>
            <a:ext cx="3416300" cy="10350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713ADD-7503-485F-97FC-99B06E584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527" y="1583609"/>
            <a:ext cx="4086225" cy="2190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57C4A4-B4AF-4F96-8BC2-D04CDF5B73FE}"/>
              </a:ext>
            </a:extLst>
          </p:cNvPr>
          <p:cNvSpPr txBox="1"/>
          <p:nvPr/>
        </p:nvSpPr>
        <p:spPr>
          <a:xfrm>
            <a:off x="161367" y="5207400"/>
            <a:ext cx="18094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*C</a:t>
            </a:r>
          </a:p>
          <a:p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rand</a:t>
            </a:r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함수</a:t>
            </a:r>
            <a:endParaRPr lang="en-US" altLang="ko-KR" sz="2000" dirty="0">
              <a:solidFill>
                <a:srgbClr val="3C79F2"/>
              </a:solidFill>
              <a:latin typeface="나눔스퀘어 Bold" panose="020B0600000101010101"/>
              <a:ea typeface="나눔스퀘어 Bold" panose="020B0600000101010101"/>
            </a:endParaRPr>
          </a:p>
          <a:p>
            <a:r>
              <a:rPr lang="en-US" altLang="ko-KR" sz="2000" dirty="0" err="1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srand</a:t>
            </a:r>
            <a:r>
              <a:rPr lang="en-US" altLang="ko-KR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 </a:t>
            </a:r>
            <a:r>
              <a:rPr lang="ko-KR" altLang="en-US" sz="20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함수</a:t>
            </a:r>
            <a:endParaRPr lang="en-US" altLang="ko-KR" sz="2000" dirty="0">
              <a:solidFill>
                <a:srgbClr val="3C79F2"/>
              </a:solidFill>
              <a:latin typeface="나눔스퀘어 Bold" panose="020B0600000101010101"/>
              <a:ea typeface="나눔스퀘어 Bold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53CE42-1B40-4224-AD8E-CEE4B30D4793}"/>
              </a:ext>
            </a:extLst>
          </p:cNvPr>
          <p:cNvSpPr txBox="1"/>
          <p:nvPr/>
        </p:nvSpPr>
        <p:spPr>
          <a:xfrm>
            <a:off x="1760212" y="5283895"/>
            <a:ext cx="1975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 Bold" panose="020B0600000101010101"/>
                <a:ea typeface="나눔스퀘어 Bold" panose="020B0600000101010101"/>
              </a:rPr>
              <a:t>*</a:t>
            </a:r>
            <a:r>
              <a:rPr lang="ko-KR" altLang="en-US" sz="1800" dirty="0" err="1">
                <a:latin typeface="나눔스퀘어 Bold" panose="020B0600000101010101"/>
                <a:ea typeface="나눔스퀘어 Bold" panose="020B0600000101010101"/>
              </a:rPr>
              <a:t>아두이노</a:t>
            </a:r>
            <a:endParaRPr lang="en-US" altLang="ko-KR" sz="1800" dirty="0">
              <a:latin typeface="나눔스퀘어 Bold" panose="020B0600000101010101"/>
              <a:ea typeface="나눔스퀘어 Bold" panose="020B0600000101010101"/>
            </a:endParaRPr>
          </a:p>
          <a:p>
            <a:r>
              <a:rPr lang="en-US" altLang="ko-KR" sz="18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random</a:t>
            </a:r>
            <a:r>
              <a:rPr lang="ko-KR" altLang="en-US" sz="18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함수</a:t>
            </a:r>
            <a:endParaRPr lang="en-US" altLang="ko-KR" sz="1800" dirty="0">
              <a:solidFill>
                <a:srgbClr val="3C79F2"/>
              </a:solidFill>
              <a:latin typeface="나눔스퀘어 Bold" panose="020B0600000101010101"/>
              <a:ea typeface="나눔스퀘어 Bold" panose="020B0600000101010101"/>
            </a:endParaRPr>
          </a:p>
          <a:p>
            <a:r>
              <a:rPr lang="en-US" altLang="ko-KR" sz="1800" dirty="0" err="1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randomSeed</a:t>
            </a:r>
            <a:r>
              <a:rPr lang="ko-KR" altLang="en-US" sz="1800" dirty="0">
                <a:solidFill>
                  <a:srgbClr val="3C79F2"/>
                </a:solidFill>
                <a:latin typeface="나눔스퀘어 Bold" panose="020B0600000101010101"/>
                <a:ea typeface="나눔스퀘어 Bold" panose="020B0600000101010101"/>
              </a:rPr>
              <a:t>함수</a:t>
            </a:r>
            <a:endParaRPr lang="en-US" altLang="ko-KR" sz="1800" dirty="0">
              <a:solidFill>
                <a:srgbClr val="3C79F2"/>
              </a:solidFill>
              <a:latin typeface="나눔스퀘어 Bold" panose="020B0600000101010101"/>
              <a:ea typeface="나눔스퀘어 Bold" panose="020B0600000101010101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A5B4F17-4A93-4C0B-AA95-9A209B59C1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616"/>
          <a:stretch/>
        </p:blipFill>
        <p:spPr>
          <a:xfrm>
            <a:off x="7586366" y="3822610"/>
            <a:ext cx="4139137" cy="158944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B6071DA-1BC4-4DBE-BD7C-9238C7BFF6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794"/>
          <a:stretch/>
        </p:blipFill>
        <p:spPr>
          <a:xfrm>
            <a:off x="7586366" y="5407149"/>
            <a:ext cx="4118026" cy="12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49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FB43E-0465-238A-B20D-847DFFDA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폴링</a:t>
            </a:r>
            <a:r>
              <a:rPr lang="ko-KR" altLang="en-US" dirty="0"/>
              <a:t>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243799-6F29-2E11-A1D6-C6B7E9C70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어떤 특정한 사건이 발생하였는지를 반복적으로 검사하고 사건이 발생하였을 때 특정한 동작을 수행하는 방식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단점 </a:t>
            </a:r>
            <a:r>
              <a:rPr lang="en-US" altLang="ko-KR" dirty="0"/>
              <a:t>– </a:t>
            </a:r>
            <a:r>
              <a:rPr lang="ko-KR" altLang="en-US" dirty="0"/>
              <a:t>두 가지 작업 동시 진행 불가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인터럽트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3184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19308-9630-DDFA-CDE4-0E18B6BDA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인터럽트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578D68-2F89-0F7C-4F65-7FFF7A6BE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하드웨어 </a:t>
            </a:r>
            <a:r>
              <a:rPr lang="en-US" altLang="ko-KR" dirty="0"/>
              <a:t>/ </a:t>
            </a:r>
            <a:r>
              <a:rPr lang="ko-KR" altLang="en-US" dirty="0"/>
              <a:t>소프트웨어 인터럽트</a:t>
            </a:r>
            <a:endParaRPr lang="en-US" altLang="ko-KR" dirty="0"/>
          </a:p>
          <a:p>
            <a:r>
              <a:rPr lang="ko-KR" altLang="en-US" dirty="0" err="1"/>
              <a:t>마이크로컨트롤러에서의</a:t>
            </a:r>
            <a:r>
              <a:rPr lang="ko-KR" altLang="en-US" dirty="0"/>
              <a:t> 인터럽트 </a:t>
            </a:r>
            <a:r>
              <a:rPr lang="en-US" altLang="ko-KR" dirty="0"/>
              <a:t>– </a:t>
            </a:r>
            <a:r>
              <a:rPr lang="ko-KR" altLang="en-US" dirty="0"/>
              <a:t>하드웨어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하드웨어 인터럽트 </a:t>
            </a:r>
            <a:r>
              <a:rPr lang="en-US" altLang="ko-KR" dirty="0"/>
              <a:t>– </a:t>
            </a:r>
            <a:r>
              <a:rPr lang="ko-KR" altLang="en-US" dirty="0"/>
              <a:t>외부 </a:t>
            </a:r>
            <a:r>
              <a:rPr lang="en-US" altLang="ko-KR" dirty="0"/>
              <a:t>/ </a:t>
            </a:r>
            <a:r>
              <a:rPr lang="ko-KR" altLang="en-US" dirty="0"/>
              <a:t>내부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내부 </a:t>
            </a:r>
            <a:r>
              <a:rPr lang="en-US" altLang="ko-KR" dirty="0"/>
              <a:t>– ATmega328 </a:t>
            </a:r>
            <a:r>
              <a:rPr lang="ko-KR" altLang="en-US" dirty="0"/>
              <a:t>내부의 장치에 의해 발생</a:t>
            </a:r>
            <a:endParaRPr lang="en-US" altLang="ko-KR" dirty="0"/>
          </a:p>
          <a:p>
            <a:r>
              <a:rPr lang="ko-KR" altLang="en-US" dirty="0"/>
              <a:t>외부 </a:t>
            </a:r>
            <a:r>
              <a:rPr lang="en-US" altLang="ko-KR" dirty="0"/>
              <a:t>– ATmega328</a:t>
            </a:r>
            <a:r>
              <a:rPr lang="ko-KR" altLang="en-US" dirty="0"/>
              <a:t>의 범용 입출력 핀에 가해지는 입력의 변화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6365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7F46C-F1F4-FC35-DE5A-47243795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인터럽트 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9E7074-21C0-92B9-283C-136758EEB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인터럽트 발생</a:t>
            </a:r>
            <a:endParaRPr lang="en-US" altLang="ko-KR" dirty="0"/>
          </a:p>
          <a:p>
            <a:r>
              <a:rPr lang="ko-KR" altLang="en-US" dirty="0"/>
              <a:t>인터럽트 번지로 이동</a:t>
            </a:r>
            <a:endParaRPr lang="en-US" altLang="ko-KR" dirty="0"/>
          </a:p>
          <a:p>
            <a:r>
              <a:rPr lang="ko-KR" altLang="en-US" dirty="0"/>
              <a:t>인터럽트를 처리할 </a:t>
            </a:r>
            <a:r>
              <a:rPr lang="en-US" altLang="ko-KR" dirty="0"/>
              <a:t>ISR</a:t>
            </a:r>
            <a:r>
              <a:rPr lang="ko-KR" altLang="en-US" dirty="0"/>
              <a:t>의 주소 찾기</a:t>
            </a:r>
            <a:endParaRPr lang="en-US" altLang="ko-KR" dirty="0"/>
          </a:p>
          <a:p>
            <a:r>
              <a:rPr lang="en-US" altLang="ko-KR" dirty="0"/>
              <a:t>ISR</a:t>
            </a:r>
            <a:r>
              <a:rPr lang="ko-KR" altLang="en-US" dirty="0"/>
              <a:t>로 이동하여 처리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*Interrupt Service Routine - ISR*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12E42D-EADB-DACD-5FF5-86338F7527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1" t="20654" r="12353" b="17255"/>
          <a:stretch/>
        </p:blipFill>
        <p:spPr>
          <a:xfrm>
            <a:off x="6831105" y="0"/>
            <a:ext cx="5360895" cy="666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50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2D9703-F288-ECCC-85C2-FD72CE7D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인터럽트 발생 조건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19361-B2D6-4AD9-D610-1939F31FC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SREG</a:t>
            </a:r>
            <a:r>
              <a:rPr lang="ko-KR" altLang="en-US" dirty="0"/>
              <a:t> 레지스터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전역적인 인터럽트 허용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+ ADC</a:t>
            </a:r>
            <a:r>
              <a:rPr lang="ko-KR" altLang="en-US" dirty="0">
                <a:sym typeface="Wingdings" panose="05000000000000000000" pitchFamily="2" charset="2"/>
              </a:rPr>
              <a:t> 인터럽트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ADCSRA </a:t>
            </a:r>
            <a:r>
              <a:rPr lang="ko-KR" altLang="en-US" dirty="0"/>
              <a:t>레지스터의</a:t>
            </a:r>
            <a:r>
              <a:rPr lang="en-US" altLang="ko-KR" dirty="0"/>
              <a:t> ADIE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개별 인터럽트 허용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D7632D-F58C-C334-902B-1F03E8F83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0" t="16000" r="21759" b="28296"/>
          <a:stretch/>
        </p:blipFill>
        <p:spPr>
          <a:xfrm>
            <a:off x="5978268" y="0"/>
            <a:ext cx="6213732" cy="366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43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E88E5-A686-4826-9000-4FB31A566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DCBFFEE-29A1-F483-BB37-6AE1CEF1B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" t="15930" r="11170" b="22000"/>
          <a:stretch/>
        </p:blipFill>
        <p:spPr>
          <a:xfrm>
            <a:off x="6202680" y="142367"/>
            <a:ext cx="5400040" cy="6573263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A2D032-EA67-6CFE-9D00-9B26F399ED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7" t="50000" r="58241" b="26370"/>
          <a:stretch/>
        </p:blipFill>
        <p:spPr>
          <a:xfrm>
            <a:off x="396240" y="1663926"/>
            <a:ext cx="4714240" cy="353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77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39570-E868-B5EE-7C46-F86385DA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인터럽트 주의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7B5CEF-84C7-07E8-0D5C-B4AC076AF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ISR </a:t>
            </a:r>
            <a:r>
              <a:rPr lang="ko-KR" altLang="en-US" dirty="0"/>
              <a:t>내부에 또다른 인터럽트 지양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메모리 문제</a:t>
            </a:r>
            <a:r>
              <a:rPr lang="en-US" altLang="ko-KR" dirty="0"/>
              <a:t>, </a:t>
            </a:r>
            <a:r>
              <a:rPr lang="ko-KR" altLang="en-US" dirty="0"/>
              <a:t>중요한 인터럽트 놓칠 가능성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( </a:t>
            </a:r>
            <a:r>
              <a:rPr lang="ko-KR" altLang="en-US" dirty="0"/>
              <a:t>전역 인터럽트 활성 비트인 </a:t>
            </a:r>
            <a:r>
              <a:rPr lang="en-US" altLang="ko-KR" dirty="0"/>
              <a:t>I </a:t>
            </a:r>
            <a:r>
              <a:rPr lang="ko-KR" altLang="en-US" dirty="0"/>
              <a:t>비트</a:t>
            </a:r>
            <a:r>
              <a:rPr lang="en-US" altLang="ko-KR" dirty="0"/>
              <a:t> </a:t>
            </a:r>
            <a:r>
              <a:rPr lang="ko-KR" altLang="en-US" dirty="0"/>
              <a:t>자동 클리어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낮은 번호의 비트가 우선순위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334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7E8A8-1DF3-FB14-9444-4C0AAABD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인터럽트 관련 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A288B0-2D08-DB2C-4610-A6E34F14C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Volatile</a:t>
            </a:r>
          </a:p>
          <a:p>
            <a:r>
              <a:rPr lang="ko-KR" altLang="en-US" dirty="0"/>
              <a:t>변수가 다른 위치에서 변할 수 있게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ATOMIC_BLOCK – </a:t>
            </a:r>
            <a:r>
              <a:rPr lang="ko-KR" altLang="en-US" dirty="0"/>
              <a:t>한 </a:t>
            </a:r>
            <a:r>
              <a:rPr lang="ko-KR" altLang="en-US" dirty="0" err="1"/>
              <a:t>클록에</a:t>
            </a:r>
            <a:r>
              <a:rPr lang="ko-KR" altLang="en-US" dirty="0"/>
              <a:t> 데이터 처리 불가 대안</a:t>
            </a:r>
            <a:endParaRPr lang="en-US" altLang="ko-KR" dirty="0"/>
          </a:p>
          <a:p>
            <a:r>
              <a:rPr lang="en-US" altLang="ko-KR" dirty="0"/>
              <a:t>ATOMIC_BLOCK </a:t>
            </a:r>
            <a:r>
              <a:rPr lang="ko-KR" altLang="en-US" dirty="0"/>
              <a:t>내부에서는 인터럽트 불가</a:t>
            </a:r>
            <a:endParaRPr lang="en-US" altLang="ko-KR" dirty="0"/>
          </a:p>
          <a:p>
            <a:r>
              <a:rPr lang="en-US" altLang="ko-KR" dirty="0"/>
              <a:t>ATOMIC_FORCEON, ATOMIC_RESTORESTATE (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상태 레지스터 값 보존 여부</a:t>
            </a:r>
          </a:p>
        </p:txBody>
      </p:sp>
    </p:spTree>
    <p:extLst>
      <p:ext uri="{BB962C8B-B14F-4D97-AF65-F5344CB8AC3E}">
        <p14:creationId xmlns:p14="http://schemas.microsoft.com/office/powerpoint/2010/main" val="4085722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72644-2258-C93F-F607-CB0552E9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인터럽트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0F3F45-983F-1549-78BF-068625AFE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INT0 (</a:t>
            </a:r>
            <a:r>
              <a:rPr lang="ko-KR" altLang="en-US" dirty="0"/>
              <a:t>디지털 </a:t>
            </a:r>
            <a:r>
              <a:rPr lang="en-US" altLang="ko-KR" dirty="0"/>
              <a:t>2</a:t>
            </a:r>
            <a:r>
              <a:rPr lang="ko-KR" altLang="en-US" dirty="0"/>
              <a:t>핀만</a:t>
            </a:r>
            <a:r>
              <a:rPr lang="en-US" altLang="ko-KR" dirty="0"/>
              <a:t>), INT1 (</a:t>
            </a:r>
            <a:r>
              <a:rPr lang="ko-KR" altLang="en-US" dirty="0"/>
              <a:t>디지털 </a:t>
            </a:r>
            <a:r>
              <a:rPr lang="en-US" altLang="ko-KR" dirty="0"/>
              <a:t>3</a:t>
            </a:r>
            <a:r>
              <a:rPr lang="ko-KR" altLang="en-US" dirty="0"/>
              <a:t>핀만</a:t>
            </a:r>
            <a:r>
              <a:rPr lang="en-US" altLang="ko-KR" dirty="0"/>
              <a:t>) </a:t>
            </a:r>
          </a:p>
          <a:p>
            <a:pPr marL="0" indent="0">
              <a:buNone/>
            </a:pPr>
            <a:r>
              <a:rPr lang="en-US" altLang="ko-KR" dirty="0"/>
              <a:t>(RESET</a:t>
            </a:r>
            <a:r>
              <a:rPr lang="ko-KR" altLang="en-US" dirty="0"/>
              <a:t>을 제외한 우선 순위 짱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EIMSK</a:t>
            </a:r>
          </a:p>
          <a:p>
            <a:endParaRPr lang="en-US" altLang="ko-KR" dirty="0"/>
          </a:p>
          <a:p>
            <a:r>
              <a:rPr lang="ko-KR" altLang="en-US" dirty="0"/>
              <a:t>인터럽트</a:t>
            </a:r>
            <a:r>
              <a:rPr lang="en-US" altLang="ko-KR" dirty="0"/>
              <a:t> </a:t>
            </a:r>
            <a:r>
              <a:rPr lang="ko-KR" altLang="en-US" dirty="0"/>
              <a:t>발생 시점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à"/>
            </a:pPr>
            <a:r>
              <a:rPr lang="en-US" altLang="ko-KR" dirty="0"/>
              <a:t> EICRA</a:t>
            </a:r>
          </a:p>
          <a:p>
            <a:pPr marL="0" indent="0">
              <a:buNone/>
            </a:pPr>
            <a:r>
              <a:rPr lang="en-US" altLang="ko-KR" dirty="0"/>
              <a:t>LOW</a:t>
            </a:r>
          </a:p>
          <a:p>
            <a:pPr marL="0" indent="0">
              <a:buNone/>
            </a:pPr>
            <a:r>
              <a:rPr lang="en-US" altLang="ko-KR" dirty="0"/>
              <a:t>CHANGE</a:t>
            </a:r>
          </a:p>
          <a:p>
            <a:pPr marL="0" indent="0">
              <a:buNone/>
            </a:pPr>
            <a:r>
              <a:rPr lang="en-US" altLang="ko-KR" dirty="0"/>
              <a:t>RISING</a:t>
            </a:r>
          </a:p>
          <a:p>
            <a:pPr marL="0" indent="0">
              <a:buNone/>
            </a:pPr>
            <a:r>
              <a:rPr lang="en-US" altLang="ko-KR" dirty="0"/>
              <a:t>FALLING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à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5D5BE5-3D0F-918E-2EA4-CEAF10BADF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6551" r="8798" b="50000"/>
          <a:stretch/>
        </p:blipFill>
        <p:spPr>
          <a:xfrm>
            <a:off x="2790298" y="3833719"/>
            <a:ext cx="8563502" cy="234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01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7AC792-8AC8-4B50-A104-5F5611E196B8}"/>
              </a:ext>
            </a:extLst>
          </p:cNvPr>
          <p:cNvSpPr/>
          <p:nvPr/>
        </p:nvSpPr>
        <p:spPr>
          <a:xfrm>
            <a:off x="6440207" y="1036437"/>
            <a:ext cx="3243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버튼 입력</a:t>
            </a:r>
            <a:endParaRPr lang="en-US" altLang="ko-KR" sz="28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3AB5717-7732-4F09-A0D5-CCF49D17012B}"/>
              </a:ext>
            </a:extLst>
          </p:cNvPr>
          <p:cNvSpPr/>
          <p:nvPr/>
        </p:nvSpPr>
        <p:spPr>
          <a:xfrm>
            <a:off x="6440207" y="1915181"/>
            <a:ext cx="3609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ADC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E21E35-5BD7-4A82-B5F3-065EF06EE424}"/>
              </a:ext>
            </a:extLst>
          </p:cNvPr>
          <p:cNvSpPr/>
          <p:nvPr/>
        </p:nvSpPr>
        <p:spPr>
          <a:xfrm>
            <a:off x="6440207" y="2793925"/>
            <a:ext cx="3156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인터럽트</a:t>
            </a:r>
            <a:endParaRPr lang="en-US" altLang="ko-KR" sz="28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4D04A27-E2C6-435F-88F2-06635913C541}"/>
              </a:ext>
            </a:extLst>
          </p:cNvPr>
          <p:cNvSpPr/>
          <p:nvPr/>
        </p:nvSpPr>
        <p:spPr>
          <a:xfrm>
            <a:off x="5997235" y="1272155"/>
            <a:ext cx="216000" cy="36000"/>
          </a:xfrm>
          <a:prstGeom prst="rect">
            <a:avLst/>
          </a:prstGeom>
          <a:solidFill>
            <a:srgbClr val="73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F267AA-2D16-44FD-8B94-69ADCF1A7EB0}"/>
              </a:ext>
            </a:extLst>
          </p:cNvPr>
          <p:cNvSpPr/>
          <p:nvPr/>
        </p:nvSpPr>
        <p:spPr>
          <a:xfrm>
            <a:off x="5997235" y="2150899"/>
            <a:ext cx="216000" cy="36000"/>
          </a:xfrm>
          <a:prstGeom prst="rect">
            <a:avLst/>
          </a:prstGeom>
          <a:solidFill>
            <a:srgbClr val="3C7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0DEABEC-9712-4E8A-833E-E1200230C0DE}"/>
              </a:ext>
            </a:extLst>
          </p:cNvPr>
          <p:cNvSpPr/>
          <p:nvPr/>
        </p:nvSpPr>
        <p:spPr>
          <a:xfrm>
            <a:off x="5997235" y="3029644"/>
            <a:ext cx="216000" cy="36000"/>
          </a:xfrm>
          <a:prstGeom prst="rect">
            <a:avLst/>
          </a:prstGeom>
          <a:solidFill>
            <a:srgbClr val="0C5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6D9135-1598-493C-B654-B57C9912BCA3}"/>
              </a:ext>
            </a:extLst>
          </p:cNvPr>
          <p:cNvSpPr/>
          <p:nvPr/>
        </p:nvSpPr>
        <p:spPr>
          <a:xfrm>
            <a:off x="5997235" y="3908389"/>
            <a:ext cx="216000" cy="36000"/>
          </a:xfrm>
          <a:prstGeom prst="rect">
            <a:avLst/>
          </a:prstGeom>
          <a:solidFill>
            <a:srgbClr val="003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167ED5-0639-495E-A39F-D185CC2B7D66}"/>
              </a:ext>
            </a:extLst>
          </p:cNvPr>
          <p:cNvSpPr/>
          <p:nvPr/>
        </p:nvSpPr>
        <p:spPr>
          <a:xfrm>
            <a:off x="5997235" y="4787135"/>
            <a:ext cx="216000" cy="36000"/>
          </a:xfrm>
          <a:prstGeom prst="rect">
            <a:avLst/>
          </a:prstGeom>
          <a:solidFill>
            <a:srgbClr val="002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436588-A621-4530-A4EA-42DCECCCB740}"/>
              </a:ext>
            </a:extLst>
          </p:cNvPr>
          <p:cNvSpPr/>
          <p:nvPr/>
        </p:nvSpPr>
        <p:spPr>
          <a:xfrm>
            <a:off x="5997235" y="5668339"/>
            <a:ext cx="216000" cy="3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DEBD9F-BD21-4917-A2FC-8C351601751B}"/>
              </a:ext>
            </a:extLst>
          </p:cNvPr>
          <p:cNvSpPr txBox="1"/>
          <p:nvPr/>
        </p:nvSpPr>
        <p:spPr>
          <a:xfrm>
            <a:off x="2909117" y="1036438"/>
            <a:ext cx="2253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lang="ko-KR" altLang="en-US" sz="4800" b="1" spc="-100" dirty="0">
              <a:solidFill>
                <a:srgbClr val="003F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B31B36D-1D35-43CF-B9A4-9AA9CD798C2B}"/>
              </a:ext>
            </a:extLst>
          </p:cNvPr>
          <p:cNvCxnSpPr>
            <a:cxnSpLocks/>
          </p:cNvCxnSpPr>
          <p:nvPr/>
        </p:nvCxnSpPr>
        <p:spPr>
          <a:xfrm>
            <a:off x="5247233" y="1036437"/>
            <a:ext cx="29835" cy="4926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323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24A2C-BAFA-4E1A-B75F-E19E5907DB55}"/>
              </a:ext>
            </a:extLst>
          </p:cNvPr>
          <p:cNvSpPr/>
          <p:nvPr/>
        </p:nvSpPr>
        <p:spPr>
          <a:xfrm>
            <a:off x="4677155" y="2010600"/>
            <a:ext cx="2837691" cy="283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05B8C4-49A4-4BA4-9C4C-E06101725B27}"/>
              </a:ext>
            </a:extLst>
          </p:cNvPr>
          <p:cNvSpPr/>
          <p:nvPr/>
        </p:nvSpPr>
        <p:spPr>
          <a:xfrm>
            <a:off x="4566000" y="2083967"/>
            <a:ext cx="30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   균   관   대   학   교</a:t>
            </a: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D62AD7-6233-4025-9B32-2AC8C42DA8D3}"/>
              </a:ext>
            </a:extLst>
          </p:cNvPr>
          <p:cNvSpPr/>
          <p:nvPr/>
        </p:nvSpPr>
        <p:spPr>
          <a:xfrm>
            <a:off x="4566000" y="4306292"/>
            <a:ext cx="30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  봇   동   아   리</a:t>
            </a: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29D8C6-DD35-4B0F-AB03-4A6DD51A7BE7}"/>
              </a:ext>
            </a:extLst>
          </p:cNvPr>
          <p:cNvSpPr/>
          <p:nvPr/>
        </p:nvSpPr>
        <p:spPr>
          <a:xfrm>
            <a:off x="3688706" y="2744640"/>
            <a:ext cx="4814591" cy="136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DEC87B-9DA2-48B3-8E90-994C7707F1CD}"/>
              </a:ext>
            </a:extLst>
          </p:cNvPr>
          <p:cNvSpPr txBox="1"/>
          <p:nvPr/>
        </p:nvSpPr>
        <p:spPr>
          <a:xfrm>
            <a:off x="0" y="2644171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i="1" spc="100" dirty="0">
                <a:solidFill>
                  <a:srgbClr val="003FBC"/>
                </a:solidFill>
                <a:latin typeface="Exo 2 Semi Bold" panose="00000700000000000000" pitchFamily="50" charset="0"/>
                <a:ea typeface="나눔스퀘어 Light" panose="020B0600000101010101" pitchFamily="50" charset="-127"/>
              </a:rPr>
              <a:t>Thank You</a:t>
            </a:r>
            <a:endParaRPr lang="ko-KR" altLang="en-US" sz="9600" b="1" i="1" spc="-100" dirty="0">
              <a:solidFill>
                <a:srgbClr val="003FBC"/>
              </a:solidFill>
              <a:latin typeface="Exo 2 Semi Bold" panose="00000700000000000000" pitchFamily="50" charset="0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659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267" b="1" dirty="0">
                <a:solidFill>
                  <a:srgbClr val="003FBC"/>
                </a:solidFill>
              </a:rPr>
              <a:t>버튼 입력</a:t>
            </a:r>
            <a:endParaRPr sz="4267" b="1" dirty="0">
              <a:solidFill>
                <a:srgbClr val="003F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5"/>
          <p:cNvCxnSpPr/>
          <p:nvPr/>
        </p:nvCxnSpPr>
        <p:spPr>
          <a:xfrm rot="10800000">
            <a:off x="1970800" y="1450851"/>
            <a:ext cx="817149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p5"/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atmega328</a:t>
            </a:r>
            <a:endParaRPr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8F8C23A-496A-A9AA-F49D-34F6D833E0AC}"/>
              </a:ext>
            </a:extLst>
          </p:cNvPr>
          <p:cNvGrpSpPr>
            <a:grpSpLocks noChangeAspect="1"/>
          </p:cNvGrpSpPr>
          <p:nvPr/>
        </p:nvGrpSpPr>
        <p:grpSpPr>
          <a:xfrm>
            <a:off x="1659247" y="2242534"/>
            <a:ext cx="4300979" cy="3304485"/>
            <a:chOff x="3192549" y="1851169"/>
            <a:chExt cx="5539162" cy="42557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3776EC3-781B-14A5-81B7-D78DE784A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851169"/>
              <a:ext cx="2635711" cy="299353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78A4C2D-3C5A-97A8-9643-D30BF90B9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2549" y="1889269"/>
              <a:ext cx="2565891" cy="295862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C96D023-82D7-674C-A2F7-FA987DC29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8662" y="4973487"/>
              <a:ext cx="3114675" cy="113347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6A0B0FA-65E5-6EE8-4689-3FBED624CE9F}"/>
              </a:ext>
            </a:extLst>
          </p:cNvPr>
          <p:cNvSpPr txBox="1"/>
          <p:nvPr/>
        </p:nvSpPr>
        <p:spPr>
          <a:xfrm>
            <a:off x="6511576" y="2756709"/>
            <a:ext cx="4488105" cy="2533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ATmega328</a:t>
            </a:r>
            <a:r>
              <a:rPr lang="ko-KR" altLang="en-US" sz="1800" dirty="0"/>
              <a:t>에는 </a:t>
            </a:r>
            <a:r>
              <a:rPr lang="ko-KR" altLang="en-US" sz="1800" dirty="0" err="1"/>
              <a:t>풀업</a:t>
            </a:r>
            <a:r>
              <a:rPr lang="ko-KR" altLang="en-US" sz="1800" dirty="0"/>
              <a:t> 저항 포함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① </a:t>
            </a:r>
            <a:r>
              <a:rPr lang="en-US" altLang="ko-KR" sz="1800" dirty="0" err="1"/>
              <a:t>DDRx</a:t>
            </a:r>
            <a:r>
              <a:rPr lang="en-US" altLang="ko-KR" sz="1800" dirty="0"/>
              <a:t> : </a:t>
            </a:r>
            <a:r>
              <a:rPr lang="ko-KR" altLang="en-US" sz="1800" dirty="0"/>
              <a:t>데이터 방향</a:t>
            </a:r>
            <a:r>
              <a:rPr lang="en-US" altLang="ko-KR" sz="1800" dirty="0"/>
              <a:t>(</a:t>
            </a:r>
            <a:r>
              <a:rPr lang="ko-KR" altLang="en-US" sz="1800" dirty="0"/>
              <a:t>입력 </a:t>
            </a:r>
            <a:r>
              <a:rPr lang="en-US" altLang="ko-KR" sz="1800" dirty="0"/>
              <a:t>or </a:t>
            </a:r>
            <a:r>
              <a:rPr lang="ko-KR" altLang="en-US" sz="1800" dirty="0"/>
              <a:t>출력</a:t>
            </a:r>
            <a:r>
              <a:rPr lang="en-US" altLang="ko-KR" sz="1800" dirty="0"/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② </a:t>
            </a:r>
            <a:r>
              <a:rPr lang="en-US" altLang="ko-KR" sz="1800" dirty="0" err="1"/>
              <a:t>PINx</a:t>
            </a:r>
            <a:r>
              <a:rPr lang="en-US" altLang="ko-KR" sz="1800" dirty="0"/>
              <a:t> : </a:t>
            </a:r>
            <a:r>
              <a:rPr lang="ko-KR" altLang="en-US" sz="1800" dirty="0"/>
              <a:t>디지털 데이터 </a:t>
            </a:r>
            <a:r>
              <a:rPr lang="ko-KR" altLang="en-US" sz="1800" dirty="0" err="1"/>
              <a:t>읽어오기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③ </a:t>
            </a:r>
            <a:r>
              <a:rPr lang="en-US" altLang="ko-KR" sz="1800" dirty="0" err="1"/>
              <a:t>PORTx</a:t>
            </a:r>
            <a:r>
              <a:rPr lang="en-US" altLang="ko-KR" sz="1800" dirty="0"/>
              <a:t> : </a:t>
            </a:r>
            <a:r>
              <a:rPr lang="ko-KR" altLang="en-US" sz="1800" dirty="0" err="1"/>
              <a:t>출력값</a:t>
            </a:r>
            <a:r>
              <a:rPr lang="ko-KR" altLang="en-US" sz="1800" dirty="0"/>
              <a:t> 기록</a:t>
            </a:r>
            <a:r>
              <a:rPr lang="en-US" altLang="ko-KR" sz="1800" dirty="0"/>
              <a:t>(</a:t>
            </a:r>
            <a:r>
              <a:rPr lang="en-US" altLang="ko-KR" sz="1800" dirty="0" err="1"/>
              <a:t>DDRx</a:t>
            </a:r>
            <a:r>
              <a:rPr lang="en-US" altLang="ko-KR" sz="1800" dirty="0"/>
              <a:t>=1), 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                   </a:t>
            </a:r>
            <a:r>
              <a:rPr lang="ko-KR" altLang="en-US" sz="1800" dirty="0" err="1"/>
              <a:t>풀업</a:t>
            </a:r>
            <a:r>
              <a:rPr lang="ko-KR" altLang="en-US" sz="1800" dirty="0"/>
              <a:t> 저항 사용 여부</a:t>
            </a:r>
            <a:r>
              <a:rPr lang="en-US" altLang="ko-KR" sz="1800" dirty="0"/>
              <a:t>(</a:t>
            </a:r>
            <a:r>
              <a:rPr lang="en-US" altLang="ko-KR" sz="1800" dirty="0" err="1"/>
              <a:t>DDRx</a:t>
            </a:r>
            <a:r>
              <a:rPr lang="en-US" altLang="ko-KR" sz="1800" dirty="0"/>
              <a:t>=0)</a:t>
            </a:r>
          </a:p>
        </p:txBody>
      </p:sp>
    </p:spTree>
    <p:extLst>
      <p:ext uri="{BB962C8B-B14F-4D97-AF65-F5344CB8AC3E}">
        <p14:creationId xmlns:p14="http://schemas.microsoft.com/office/powerpoint/2010/main" val="851414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267" b="1" dirty="0">
                <a:solidFill>
                  <a:srgbClr val="003FBC"/>
                </a:solidFill>
              </a:rPr>
              <a:t>버튼 입력</a:t>
            </a:r>
            <a:endParaRPr sz="4267" b="1" dirty="0">
              <a:solidFill>
                <a:srgbClr val="003F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5"/>
          <p:cNvCxnSpPr/>
          <p:nvPr/>
        </p:nvCxnSpPr>
        <p:spPr>
          <a:xfrm rot="10800000">
            <a:off x="1970800" y="1450851"/>
            <a:ext cx="817149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p5"/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atmega328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11A08C-6966-EA9B-D784-C6946B61C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024" y="1714498"/>
            <a:ext cx="5210175" cy="3429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4D8E58-5AF3-6923-6A7E-D4D4EFDBF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894" y="3847287"/>
            <a:ext cx="2218749" cy="17711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74E956-6962-6AF9-84BD-47B8A5715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801" y="1846139"/>
            <a:ext cx="2824936" cy="1359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EC7A79-1EA6-F59B-DEF7-0AC6F2CE8652}"/>
              </a:ext>
            </a:extLst>
          </p:cNvPr>
          <p:cNvSpPr txBox="1"/>
          <p:nvPr/>
        </p:nvSpPr>
        <p:spPr>
          <a:xfrm>
            <a:off x="1913276" y="3205253"/>
            <a:ext cx="291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 버튼 누르고 일정시간 입력 무시</a:t>
            </a:r>
            <a:endParaRPr lang="en-US" altLang="ko-KR" dirty="0"/>
          </a:p>
          <a:p>
            <a:r>
              <a:rPr lang="ko-KR" altLang="en-US" dirty="0"/>
              <a:t>② 짧게 </a:t>
            </a:r>
            <a:r>
              <a:rPr lang="en-US" altLang="ko-KR" dirty="0"/>
              <a:t>2</a:t>
            </a:r>
            <a:r>
              <a:rPr lang="ko-KR" altLang="en-US" dirty="0"/>
              <a:t>번 검사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9AFC0F-70B7-D68B-1D54-9E64A4A1913A}"/>
              </a:ext>
            </a:extLst>
          </p:cNvPr>
          <p:cNvSpPr txBox="1"/>
          <p:nvPr/>
        </p:nvSpPr>
        <p:spPr>
          <a:xfrm>
            <a:off x="6096000" y="5179975"/>
            <a:ext cx="50849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 : </a:t>
            </a:r>
            <a:r>
              <a:rPr lang="ko-KR" altLang="en-US" dirty="0"/>
              <a:t>진동에 의한 전압 변동 일부 흡수</a:t>
            </a:r>
            <a:endParaRPr lang="en-US" altLang="ko-KR" dirty="0"/>
          </a:p>
          <a:p>
            <a:r>
              <a:rPr lang="en-US" altLang="ko-KR" dirty="0"/>
              <a:t>Diode : </a:t>
            </a:r>
            <a:r>
              <a:rPr lang="ko-KR" altLang="en-US" dirty="0"/>
              <a:t>충전속도 빠르게</a:t>
            </a:r>
            <a:endParaRPr lang="en-US" altLang="ko-KR" dirty="0"/>
          </a:p>
          <a:p>
            <a:r>
              <a:rPr lang="en-US" altLang="ko-KR" dirty="0"/>
              <a:t>R : </a:t>
            </a:r>
            <a:r>
              <a:rPr lang="ko-KR" altLang="en-US" dirty="0"/>
              <a:t>방전속도 빠르게</a:t>
            </a:r>
            <a:endParaRPr lang="en-US" altLang="ko-KR" dirty="0"/>
          </a:p>
          <a:p>
            <a:r>
              <a:rPr lang="ko-KR" altLang="en-US" dirty="0"/>
              <a:t>슈미트 트리거</a:t>
            </a:r>
            <a:r>
              <a:rPr lang="en-US" altLang="ko-KR" dirty="0"/>
              <a:t>: </a:t>
            </a:r>
            <a:r>
              <a:rPr lang="ko-KR" altLang="en-US" dirty="0"/>
              <a:t>완만한 전압 변화</a:t>
            </a:r>
          </a:p>
        </p:txBody>
      </p:sp>
    </p:spTree>
    <p:extLst>
      <p:ext uri="{BB962C8B-B14F-4D97-AF65-F5344CB8AC3E}">
        <p14:creationId xmlns:p14="http://schemas.microsoft.com/office/powerpoint/2010/main" val="3930608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267" b="1" dirty="0">
                <a:solidFill>
                  <a:srgbClr val="003FBC"/>
                </a:solidFill>
              </a:rPr>
              <a:t>버튼 입력</a:t>
            </a:r>
            <a:endParaRPr sz="4267" b="1" dirty="0">
              <a:solidFill>
                <a:srgbClr val="003F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5"/>
          <p:cNvCxnSpPr/>
          <p:nvPr/>
        </p:nvCxnSpPr>
        <p:spPr>
          <a:xfrm rot="10800000">
            <a:off x="1970800" y="1450851"/>
            <a:ext cx="817149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p5"/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atmega328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11A08C-6966-EA9B-D784-C6946B61C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024" y="1714498"/>
            <a:ext cx="5210175" cy="3429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4D8E58-5AF3-6923-6A7E-D4D4EFDBF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894" y="3847287"/>
            <a:ext cx="2218749" cy="17711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74E956-6962-6AF9-84BD-47B8A5715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801" y="1846139"/>
            <a:ext cx="2824936" cy="1359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EC7A79-1EA6-F59B-DEF7-0AC6F2CE8652}"/>
              </a:ext>
            </a:extLst>
          </p:cNvPr>
          <p:cNvSpPr txBox="1"/>
          <p:nvPr/>
        </p:nvSpPr>
        <p:spPr>
          <a:xfrm>
            <a:off x="1913276" y="3205253"/>
            <a:ext cx="291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 버튼 누르고 일정시간 입력 무시</a:t>
            </a:r>
            <a:endParaRPr lang="en-US" altLang="ko-KR" dirty="0"/>
          </a:p>
          <a:p>
            <a:r>
              <a:rPr lang="ko-KR" altLang="en-US" dirty="0"/>
              <a:t>② 짧게 </a:t>
            </a:r>
            <a:r>
              <a:rPr lang="en-US" altLang="ko-KR" dirty="0"/>
              <a:t>2</a:t>
            </a:r>
            <a:r>
              <a:rPr lang="ko-KR" altLang="en-US" dirty="0"/>
              <a:t>번 검사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9AFC0F-70B7-D68B-1D54-9E64A4A1913A}"/>
              </a:ext>
            </a:extLst>
          </p:cNvPr>
          <p:cNvSpPr txBox="1"/>
          <p:nvPr/>
        </p:nvSpPr>
        <p:spPr>
          <a:xfrm>
            <a:off x="6096000" y="5179975"/>
            <a:ext cx="50849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 : </a:t>
            </a:r>
            <a:r>
              <a:rPr lang="ko-KR" altLang="en-US" dirty="0"/>
              <a:t>진동에 의한 전압 변동 일부 흡수</a:t>
            </a:r>
            <a:endParaRPr lang="en-US" altLang="ko-KR" dirty="0"/>
          </a:p>
          <a:p>
            <a:r>
              <a:rPr lang="en-US" altLang="ko-KR" dirty="0"/>
              <a:t>Diode : </a:t>
            </a:r>
            <a:r>
              <a:rPr lang="ko-KR" altLang="en-US" dirty="0"/>
              <a:t>충전속도 빠르게</a:t>
            </a:r>
            <a:endParaRPr lang="en-US" altLang="ko-KR" dirty="0"/>
          </a:p>
          <a:p>
            <a:r>
              <a:rPr lang="en-US" altLang="ko-KR" dirty="0"/>
              <a:t>R : </a:t>
            </a:r>
            <a:r>
              <a:rPr lang="ko-KR" altLang="en-US" dirty="0"/>
              <a:t>방전속도 빠르게</a:t>
            </a:r>
            <a:endParaRPr lang="en-US" altLang="ko-KR" dirty="0"/>
          </a:p>
          <a:p>
            <a:r>
              <a:rPr lang="ko-KR" altLang="en-US" dirty="0"/>
              <a:t>슈미트 트리거</a:t>
            </a:r>
            <a:r>
              <a:rPr lang="en-US" altLang="ko-KR" dirty="0"/>
              <a:t>: </a:t>
            </a:r>
            <a:r>
              <a:rPr lang="ko-KR" altLang="en-US" dirty="0"/>
              <a:t>완만한 전압 변화</a:t>
            </a:r>
          </a:p>
        </p:txBody>
      </p:sp>
    </p:spTree>
    <p:extLst>
      <p:ext uri="{BB962C8B-B14F-4D97-AF65-F5344CB8AC3E}">
        <p14:creationId xmlns:p14="http://schemas.microsoft.com/office/powerpoint/2010/main" val="3049156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C58EF"/>
                </a:solidFill>
                <a:latin typeface="나눔스퀘어 Bold"/>
                <a:ea typeface="210 씨앗 B" panose="02020603020101020101" pitchFamily="18" charset="-127"/>
              </a:rPr>
              <a:t>ATmega328</a:t>
            </a:r>
            <a:r>
              <a:rPr lang="ko-KR" altLang="en-US" sz="4400" dirty="0">
                <a:solidFill>
                  <a:srgbClr val="0C58EF"/>
                </a:solidFill>
                <a:latin typeface="나눔스퀘어 Bold" panose="020B0600000101010101"/>
                <a:ea typeface="나눔스퀘어 Bold" panose="020B0600000101010101"/>
              </a:rPr>
              <a:t>의</a:t>
            </a:r>
            <a:r>
              <a:rPr lang="ko-KR" altLang="en-US" sz="4400" dirty="0">
                <a:solidFill>
                  <a:srgbClr val="0C58EF"/>
                </a:solidFill>
                <a:latin typeface="나눔스퀘어 Bold"/>
                <a:ea typeface="210 씨앗 B" panose="02020603020101020101" pitchFamily="18" charset="-127"/>
              </a:rPr>
              <a:t> </a:t>
            </a:r>
            <a:r>
              <a:rPr lang="en-US" altLang="ko-KR" sz="4400" dirty="0">
                <a:solidFill>
                  <a:srgbClr val="0C58EF"/>
                </a:solidFill>
                <a:latin typeface="나눔스퀘어 Bold"/>
                <a:ea typeface="210 씨앗 B" panose="02020603020101020101" pitchFamily="18" charset="-127"/>
              </a:rPr>
              <a:t>ADC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1408726" y="1671567"/>
            <a:ext cx="93745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마이크로 컨트롤러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주변 환경으로부터 데이터를 획득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,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이를 처리하여 시스템을 제어하는 목적으로 사용</a:t>
            </a:r>
            <a:endParaRPr lang="en-US" altLang="ko-KR" sz="2000" dirty="0">
              <a:latin typeface="나눔스퀘어 Bold" panose="020B0600000101010101"/>
              <a:ea typeface="나눔스퀘어 Bold" panose="020B0600000101010101"/>
            </a:endParaRPr>
          </a:p>
          <a:p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ADC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필요한 이유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: 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주변 환경으로부터 획득할 수 있는 데이터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(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주로 센서로 획득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)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는 아날로그 데이터지만 마이크로 컨트롤러는 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binary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의 디지털 데이터만 처리 가능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 </a:t>
            </a:r>
          </a:p>
          <a:p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아날로그 전압 입력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-&gt;ADC(</a:t>
            </a:r>
            <a:r>
              <a:rPr lang="ko-KR" altLang="en-US" sz="2000" dirty="0">
                <a:latin typeface="나눔스퀘어 Bold" panose="020B0600000101010101"/>
                <a:ea typeface="나눔스퀘어 Bold" panose="020B0600000101010101"/>
              </a:rPr>
              <a:t>디지털데이터로 변환</a:t>
            </a:r>
            <a:r>
              <a:rPr lang="en-US" altLang="ko-KR" sz="2000" dirty="0">
                <a:latin typeface="나눔스퀘어 Bold" panose="020B0600000101010101"/>
                <a:ea typeface="나눔스퀘어 Bold" panose="020B0600000101010101"/>
              </a:rPr>
              <a:t>)-&gt;CPU</a:t>
            </a:r>
          </a:p>
          <a:p>
            <a:r>
              <a:rPr lang="en-US" altLang="ko-KR" sz="2000" dirty="0">
                <a:solidFill>
                  <a:srgbClr val="0C58EF"/>
                </a:solidFill>
                <a:latin typeface="나눔스퀘어 Bold" panose="020B0600000101010101"/>
                <a:ea typeface="나눔스퀘어 Bold" panose="020B0600000101010101"/>
              </a:rPr>
              <a:t>*ADC(Analog-Digital Converter, </a:t>
            </a:r>
            <a:r>
              <a:rPr lang="ko-KR" altLang="en-US" sz="2000" dirty="0">
                <a:solidFill>
                  <a:srgbClr val="0C58EF"/>
                </a:solidFill>
                <a:latin typeface="나눔스퀘어 Bold" panose="020B0600000101010101"/>
                <a:ea typeface="나눔스퀘어 Bold" panose="020B0600000101010101"/>
              </a:rPr>
              <a:t>아날로그</a:t>
            </a:r>
            <a:r>
              <a:rPr lang="en-US" altLang="ko-KR" sz="2000" dirty="0">
                <a:solidFill>
                  <a:srgbClr val="0C58EF"/>
                </a:solidFill>
                <a:latin typeface="나눔스퀘어 Bold" panose="020B0600000101010101"/>
                <a:ea typeface="나눔스퀘어 Bold" panose="020B0600000101010101"/>
              </a:rPr>
              <a:t>-</a:t>
            </a:r>
            <a:r>
              <a:rPr lang="ko-KR" altLang="en-US" sz="2000" dirty="0">
                <a:solidFill>
                  <a:srgbClr val="0C58EF"/>
                </a:solidFill>
                <a:latin typeface="나눔스퀘어 Bold" panose="020B0600000101010101"/>
                <a:ea typeface="나눔스퀘어 Bold" panose="020B0600000101010101"/>
              </a:rPr>
              <a:t>디지털 변환기</a:t>
            </a:r>
            <a:r>
              <a:rPr lang="en-US" altLang="ko-KR" sz="2000" dirty="0">
                <a:solidFill>
                  <a:srgbClr val="0C58EF"/>
                </a:solidFill>
                <a:latin typeface="나눔스퀘어 Bold" panose="020B0600000101010101"/>
                <a:ea typeface="나눔스퀘어 Bold" panose="020B0600000101010101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8740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C58EF"/>
                </a:solidFill>
                <a:latin typeface="나눔스퀘어 Bold"/>
                <a:ea typeface="나눔스퀘어 Bold" panose="020B0600000101010101"/>
              </a:rPr>
              <a:t>ATmega328</a:t>
            </a:r>
            <a:r>
              <a:rPr lang="ko-KR" altLang="en-US" sz="4400" dirty="0">
                <a:solidFill>
                  <a:srgbClr val="0C58EF"/>
                </a:solidFill>
                <a:latin typeface="나눔스퀘어 Bold"/>
                <a:ea typeface="나눔스퀘어 Bold" panose="020B0600000101010101"/>
              </a:rPr>
              <a:t>의 </a:t>
            </a:r>
            <a:r>
              <a:rPr lang="en-US" altLang="ko-KR" sz="4400" dirty="0">
                <a:solidFill>
                  <a:srgbClr val="0C58EF"/>
                </a:solidFill>
                <a:latin typeface="나눔스퀘어 Bold"/>
                <a:ea typeface="나눔스퀘어 Bold" panose="020B0600000101010101"/>
              </a:rPr>
              <a:t>ADC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14E523-10DE-4544-AC5C-E0407D715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335" y="1537977"/>
            <a:ext cx="6323330" cy="515234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B87249B1-720D-45DE-BE33-C0A42C48925C}"/>
              </a:ext>
            </a:extLst>
          </p:cNvPr>
          <p:cNvSpPr/>
          <p:nvPr/>
        </p:nvSpPr>
        <p:spPr>
          <a:xfrm>
            <a:off x="6258560" y="3048679"/>
            <a:ext cx="1332071" cy="707886"/>
          </a:xfrm>
          <a:prstGeom prst="frame">
            <a:avLst>
              <a:gd name="adj1" fmla="val 2704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a typeface="나눔스퀘어 Bold" panose="020B0600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0" y="1219569"/>
            <a:ext cx="4280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C79F2"/>
                </a:solidFill>
                <a:latin typeface="나눔스퀘어 Bold"/>
                <a:ea typeface="나눔스퀘어 Bold" panose="020B0600000101010101"/>
              </a:rPr>
              <a:t>10</a:t>
            </a:r>
            <a:r>
              <a:rPr lang="ko-KR" altLang="en-US" dirty="0">
                <a:solidFill>
                  <a:srgbClr val="3C79F2"/>
                </a:solidFill>
                <a:latin typeface="나눔스퀘어 Bold"/>
                <a:ea typeface="나눔스퀘어 Bold" panose="020B0600000101010101"/>
              </a:rPr>
              <a:t>비트 </a:t>
            </a:r>
            <a:r>
              <a:rPr lang="ko-KR" altLang="en-US" dirty="0">
                <a:latin typeface="나눔스퀘어 Bold"/>
                <a:ea typeface="나눔스퀘어 Bold" panose="020B0600000101010101"/>
              </a:rPr>
              <a:t>해상도의 </a:t>
            </a:r>
            <a:r>
              <a:rPr lang="en-US" altLang="ko-KR" dirty="0">
                <a:latin typeface="나눔스퀘어 Bold"/>
                <a:ea typeface="나눔스퀘어 Bold" panose="020B0600000101010101"/>
              </a:rPr>
              <a:t>ADC</a:t>
            </a:r>
          </a:p>
          <a:p>
            <a:r>
              <a:rPr lang="ko-KR" altLang="en-US" dirty="0">
                <a:latin typeface="나눔스퀘어 Bold"/>
                <a:ea typeface="나눔스퀘어 Bold" panose="020B0600000101010101"/>
              </a:rPr>
              <a:t>입력되는 아날로그 전압을 </a:t>
            </a:r>
            <a:r>
              <a:rPr lang="en-US" altLang="ko-KR" dirty="0">
                <a:solidFill>
                  <a:srgbClr val="3C79F2"/>
                </a:solidFill>
                <a:latin typeface="나눔스퀘어 Bold"/>
                <a:ea typeface="나눔스퀘어 Bold" panose="020B0600000101010101"/>
              </a:rPr>
              <a:t>0~1023-1</a:t>
            </a:r>
            <a:r>
              <a:rPr lang="ko-KR" altLang="en-US" dirty="0">
                <a:latin typeface="나눔스퀘어 Bold"/>
                <a:ea typeface="나눔스퀘어 Bold" panose="020B0600000101010101"/>
              </a:rPr>
              <a:t>까지 표현 가능</a:t>
            </a:r>
            <a:endParaRPr lang="en-US" altLang="ko-KR" dirty="0">
              <a:latin typeface="나눔스퀘어 Bold"/>
              <a:ea typeface="나눔스퀘어 Bold" panose="020B0600000101010101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80F942F1-F5CB-4218-B095-3E12EF5AD3CC}"/>
              </a:ext>
            </a:extLst>
          </p:cNvPr>
          <p:cNvSpPr/>
          <p:nvPr/>
        </p:nvSpPr>
        <p:spPr>
          <a:xfrm>
            <a:off x="3079739" y="4238738"/>
            <a:ext cx="1792933" cy="2102392"/>
          </a:xfrm>
          <a:prstGeom prst="frame">
            <a:avLst>
              <a:gd name="adj1" fmla="val 2704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a typeface="나눔스퀘어 Bold" panose="020B0600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32CB30-8850-410A-B49A-90AFC4C9C33D}"/>
              </a:ext>
            </a:extLst>
          </p:cNvPr>
          <p:cNvSpPr txBox="1"/>
          <p:nvPr/>
        </p:nvSpPr>
        <p:spPr>
          <a:xfrm>
            <a:off x="5002825" y="5501368"/>
            <a:ext cx="6323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C79F2"/>
                </a:solidFill>
                <a:latin typeface="나눔스퀘어 Bold"/>
                <a:ea typeface="나눔스퀘어 Bold" panose="020B0600000101010101"/>
              </a:rPr>
              <a:t>ADC </a:t>
            </a:r>
            <a:r>
              <a:rPr lang="ko-KR" altLang="en-US" dirty="0">
                <a:solidFill>
                  <a:srgbClr val="3C79F2"/>
                </a:solidFill>
                <a:latin typeface="나눔스퀘어 Bold"/>
                <a:ea typeface="나눔스퀘어 Bold" panose="020B0600000101010101"/>
              </a:rPr>
              <a:t>채널</a:t>
            </a:r>
            <a:r>
              <a:rPr lang="en-US" altLang="ko-KR" dirty="0">
                <a:solidFill>
                  <a:srgbClr val="3C79F2"/>
                </a:solidFill>
                <a:latin typeface="나눔스퀘어 Bold"/>
                <a:ea typeface="나눔스퀘어 Bold" panose="020B0600000101010101"/>
              </a:rPr>
              <a:t>: 6</a:t>
            </a:r>
            <a:r>
              <a:rPr lang="ko-KR" altLang="en-US" dirty="0">
                <a:solidFill>
                  <a:srgbClr val="3C79F2"/>
                </a:solidFill>
                <a:latin typeface="나눔스퀘어 Bold"/>
                <a:ea typeface="나눔스퀘어 Bold" panose="020B0600000101010101"/>
              </a:rPr>
              <a:t>개 </a:t>
            </a:r>
            <a:r>
              <a:rPr lang="en-US" altLang="ko-KR" dirty="0">
                <a:latin typeface="나눔스퀘어 Bold"/>
                <a:ea typeface="나눔스퀘어 Bold" panose="020B0600000101010101"/>
              </a:rPr>
              <a:t>(PC0~PC5, </a:t>
            </a:r>
            <a:r>
              <a:rPr lang="ko-KR" altLang="en-US" dirty="0" err="1">
                <a:latin typeface="나눔스퀘어 Bold"/>
                <a:ea typeface="나눔스퀘어 Bold" panose="020B0600000101010101"/>
              </a:rPr>
              <a:t>아두이노</a:t>
            </a:r>
            <a:r>
              <a:rPr lang="ko-KR" altLang="en-US" dirty="0">
                <a:latin typeface="나눔스퀘어 Bold"/>
                <a:ea typeface="나눔스퀘어 Bold" panose="020B0600000101010101"/>
              </a:rPr>
              <a:t> </a:t>
            </a:r>
            <a:r>
              <a:rPr lang="en-US" altLang="ko-KR" dirty="0">
                <a:latin typeface="나눔스퀘어 Bold"/>
                <a:ea typeface="나눔스퀘어 Bold" panose="020B0600000101010101"/>
              </a:rPr>
              <a:t>14~19</a:t>
            </a:r>
            <a:r>
              <a:rPr lang="ko-KR" altLang="en-US" dirty="0">
                <a:latin typeface="나눔스퀘어 Bold"/>
                <a:ea typeface="나눔스퀘어 Bold" panose="020B0600000101010101"/>
              </a:rPr>
              <a:t>번 핀</a:t>
            </a:r>
            <a:r>
              <a:rPr lang="en-US" altLang="ko-KR" dirty="0">
                <a:latin typeface="나눔스퀘어 Bold"/>
                <a:ea typeface="나눔스퀘어 Bold" panose="020B0600000101010101"/>
              </a:rPr>
              <a:t>)</a:t>
            </a:r>
          </a:p>
          <a:p>
            <a:r>
              <a:rPr lang="en-US" altLang="ko-KR" dirty="0">
                <a:solidFill>
                  <a:srgbClr val="3C79F2"/>
                </a:solidFill>
                <a:latin typeface="나눔스퀘어 Bold"/>
                <a:ea typeface="나눔스퀘어 Bold" panose="020B0600000101010101"/>
              </a:rPr>
              <a:t>MUX</a:t>
            </a:r>
            <a:r>
              <a:rPr lang="ko-KR" altLang="en-US" dirty="0">
                <a:latin typeface="나눔스퀘어 Bold"/>
                <a:ea typeface="나눔스퀘어 Bold" panose="020B0600000101010101"/>
              </a:rPr>
              <a:t>를 통해 한 번에 한 개의 아날로그 입력만 디지털로 변환 가능</a:t>
            </a:r>
            <a:endParaRPr lang="en-US" altLang="ko-KR" dirty="0">
              <a:latin typeface="나눔스퀘어 Bold"/>
              <a:ea typeface="나눔스퀘어 Bold" panose="020B0600000101010101"/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C68FD3C7-C913-41CC-A2A6-7D7CB00A6C52}"/>
              </a:ext>
            </a:extLst>
          </p:cNvPr>
          <p:cNvSpPr/>
          <p:nvPr/>
        </p:nvSpPr>
        <p:spPr>
          <a:xfrm>
            <a:off x="3109979" y="3218538"/>
            <a:ext cx="1762693" cy="1129552"/>
          </a:xfrm>
          <a:prstGeom prst="frame">
            <a:avLst>
              <a:gd name="adj1" fmla="val 2704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a typeface="나눔스퀘어 Bold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47111-0BB8-4E05-88A4-BBB8D2FA7876}"/>
              </a:ext>
            </a:extLst>
          </p:cNvPr>
          <p:cNvSpPr txBox="1"/>
          <p:nvPr/>
        </p:nvSpPr>
        <p:spPr>
          <a:xfrm>
            <a:off x="0" y="3298218"/>
            <a:ext cx="31861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79F2"/>
                </a:solidFill>
                <a:latin typeface="나눔스퀘어 Bold"/>
                <a:ea typeface="나눔스퀘어 Bold" panose="020B0600000101010101"/>
              </a:rPr>
              <a:t>기준전압</a:t>
            </a:r>
            <a:r>
              <a:rPr lang="en-US" altLang="ko-KR" dirty="0">
                <a:solidFill>
                  <a:srgbClr val="3C79F2"/>
                </a:solidFill>
                <a:latin typeface="나눔스퀘어 Bold"/>
                <a:ea typeface="나눔스퀘어 Bold" panose="020B0600000101010101"/>
              </a:rPr>
              <a:t>: </a:t>
            </a:r>
            <a:r>
              <a:rPr lang="en-US" altLang="ko-KR" dirty="0">
                <a:latin typeface="나눔스퀘어 Bold"/>
                <a:ea typeface="나눔스퀘어 Bold" panose="020B0600000101010101"/>
              </a:rPr>
              <a:t>AD</a:t>
            </a:r>
            <a:r>
              <a:rPr lang="ko-KR" altLang="en-US" dirty="0">
                <a:latin typeface="나눔스퀘어 Bold"/>
                <a:ea typeface="나눔스퀘어 Bold" panose="020B0600000101010101"/>
              </a:rPr>
              <a:t>변환에서 </a:t>
            </a:r>
            <a:r>
              <a:rPr lang="en-US" altLang="ko-KR" dirty="0">
                <a:latin typeface="나눔스퀘어 Bold"/>
                <a:ea typeface="나눔스퀘어 Bold" panose="020B0600000101010101"/>
              </a:rPr>
              <a:t>1023</a:t>
            </a:r>
            <a:r>
              <a:rPr lang="ko-KR" altLang="en-US" dirty="0">
                <a:latin typeface="나눔스퀘어 Bold"/>
                <a:ea typeface="나눔스퀘어 Bold" panose="020B0600000101010101"/>
              </a:rPr>
              <a:t>의 디지털 값으로 변환할 값 의미</a:t>
            </a:r>
            <a:endParaRPr lang="en-US" altLang="ko-KR" dirty="0">
              <a:latin typeface="나눔스퀘어 Bold"/>
              <a:ea typeface="나눔스퀘어 Bold" panose="020B0600000101010101"/>
            </a:endParaRPr>
          </a:p>
          <a:p>
            <a:r>
              <a:rPr lang="ko-KR" altLang="en-US" dirty="0">
                <a:latin typeface="나눔스퀘어 Bold"/>
                <a:ea typeface="나눔스퀘어 Bold" panose="020B0600000101010101"/>
              </a:rPr>
              <a:t>입력 채널의 값과 기준전압을 비교해 가며 변환이 이루어짐</a:t>
            </a:r>
            <a:endParaRPr lang="en-US" altLang="ko-KR" dirty="0">
              <a:latin typeface="나눔스퀘어 Bold"/>
              <a:ea typeface="나눔스퀘어 Bold" panose="020B0600000101010101"/>
            </a:endParaRPr>
          </a:p>
          <a:p>
            <a:r>
              <a:rPr lang="en-US" altLang="ko-KR" dirty="0">
                <a:latin typeface="나눔스퀘어 Bold"/>
                <a:ea typeface="나눔스퀘어 Bold" panose="020B0600000101010101"/>
              </a:rPr>
              <a:t>*</a:t>
            </a:r>
            <a:r>
              <a:rPr lang="ko-KR" altLang="en-US" dirty="0">
                <a:latin typeface="나눔스퀘어 Bold"/>
                <a:ea typeface="나눔스퀘어 Bold" panose="020B0600000101010101"/>
              </a:rPr>
              <a:t>기준 전압 </a:t>
            </a:r>
            <a:r>
              <a:rPr lang="en-US" altLang="ko-KR" dirty="0">
                <a:solidFill>
                  <a:srgbClr val="3C79F2"/>
                </a:solidFill>
                <a:latin typeface="나눔스퀘어 Bold"/>
                <a:ea typeface="나눔스퀘어 Bold" panose="020B0600000101010101"/>
              </a:rPr>
              <a:t>5V</a:t>
            </a:r>
            <a:r>
              <a:rPr lang="ko-KR" altLang="en-US" dirty="0">
                <a:latin typeface="나눔스퀘어 Bold"/>
                <a:ea typeface="나눔스퀘어 Bold" panose="020B0600000101010101"/>
              </a:rPr>
              <a:t>라면</a:t>
            </a:r>
            <a:r>
              <a:rPr lang="en-US" altLang="ko-KR" dirty="0">
                <a:latin typeface="나눔스퀘어 Bold"/>
                <a:ea typeface="나눔스퀘어 Bold" panose="020B0600000101010101"/>
              </a:rPr>
              <a:t>, </a:t>
            </a:r>
            <a:r>
              <a:rPr lang="ko-KR" altLang="en-US" dirty="0">
                <a:latin typeface="나눔스퀘어 Bold"/>
                <a:ea typeface="나눔스퀘어 Bold" panose="020B0600000101010101"/>
              </a:rPr>
              <a:t>구별 가능한 전압의 차이는 약</a:t>
            </a:r>
            <a:r>
              <a:rPr lang="en-US" altLang="ko-KR" dirty="0">
                <a:latin typeface="나눔스퀘어 Bold"/>
                <a:ea typeface="나눔스퀘어 Bold" panose="020B0600000101010101"/>
              </a:rPr>
              <a:t>5/1023=</a:t>
            </a:r>
            <a:r>
              <a:rPr lang="en-US" altLang="ko-KR" dirty="0">
                <a:solidFill>
                  <a:srgbClr val="3C79F2"/>
                </a:solidFill>
                <a:latin typeface="나눔스퀘어 Bold"/>
                <a:ea typeface="나눔스퀘어 Bold" panose="020B0600000101010101"/>
              </a:rPr>
              <a:t>4.89mV</a:t>
            </a:r>
            <a:r>
              <a:rPr lang="en-US" altLang="ko-KR" dirty="0">
                <a:latin typeface="나눔스퀘어 Bold"/>
                <a:ea typeface="나눔스퀘어 Bold" panose="020B0600000101010101"/>
              </a:rPr>
              <a:t> </a:t>
            </a:r>
            <a:r>
              <a:rPr lang="ko-KR" altLang="en-US" dirty="0">
                <a:latin typeface="나눔스퀘어 Bold"/>
                <a:ea typeface="나눔스퀘어 Bold" panose="020B0600000101010101"/>
              </a:rPr>
              <a:t>정도이다</a:t>
            </a:r>
            <a:r>
              <a:rPr lang="en-US" altLang="ko-KR" dirty="0">
                <a:latin typeface="나눔스퀘어 Bold"/>
                <a:ea typeface="나눔스퀘어 Bold" panose="020B0600000101010101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8CAAE4-0A41-47B4-AAB3-311663A4FF3F}"/>
              </a:ext>
            </a:extLst>
          </p:cNvPr>
          <p:cNvSpPr txBox="1"/>
          <p:nvPr/>
        </p:nvSpPr>
        <p:spPr>
          <a:xfrm>
            <a:off x="8115902" y="3056674"/>
            <a:ext cx="397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3C79F2"/>
                </a:solidFill>
                <a:latin typeface="나눔스퀘어 Bold"/>
                <a:ea typeface="나눔스퀘어 Bold" panose="020B0600000101010101"/>
              </a:rPr>
              <a:t>분주기</a:t>
            </a:r>
            <a:r>
              <a:rPr lang="en-US" altLang="ko-KR" dirty="0">
                <a:latin typeface="나눔스퀘어 Bold"/>
                <a:ea typeface="나눔스퀘어 Bold" panose="020B0600000101010101"/>
              </a:rPr>
              <a:t>: AD</a:t>
            </a:r>
            <a:r>
              <a:rPr lang="ko-KR" altLang="en-US" dirty="0">
                <a:latin typeface="나눔스퀘어 Bold"/>
                <a:ea typeface="나눔스퀘어 Bold" panose="020B0600000101010101"/>
              </a:rPr>
              <a:t>변환은 시간 많이 걸려서 메인 </a:t>
            </a:r>
            <a:r>
              <a:rPr lang="en-US" altLang="ko-KR" dirty="0">
                <a:latin typeface="나눔스퀘어 Bold"/>
                <a:ea typeface="나눔스퀘어 Bold" panose="020B0600000101010101"/>
              </a:rPr>
              <a:t>clock </a:t>
            </a:r>
            <a:r>
              <a:rPr lang="ko-KR" altLang="en-US" dirty="0">
                <a:latin typeface="나눔스퀘어 Bold"/>
                <a:ea typeface="나눔스퀘어 Bold" panose="020B0600000101010101"/>
              </a:rPr>
              <a:t>속도를 낮추는데 사용</a:t>
            </a:r>
            <a:endParaRPr lang="en-US" altLang="ko-KR" dirty="0">
              <a:latin typeface="나눔스퀘어 Bold"/>
              <a:ea typeface="나눔스퀘어 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31695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2" grpId="1"/>
      <p:bldP spid="10" grpId="0" animBg="1"/>
      <p:bldP spid="10" grpId="1" animBg="1"/>
      <p:bldP spid="11" grpId="0"/>
      <p:bldP spid="11" grpId="1"/>
      <p:bldP spid="15" grpId="0" animBg="1"/>
      <p:bldP spid="15" grpId="1" animBg="1"/>
      <p:bldP spid="16" grpId="0"/>
      <p:bldP spid="16" grpId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AD </a:t>
            </a:r>
            <a:r>
              <a:rPr lang="ko-KR" altLang="en-US" sz="4400" dirty="0">
                <a:solidFill>
                  <a:srgbClr val="3C79F2"/>
                </a:solidFill>
                <a:latin typeface="210 씨앗 B" panose="02020603020101020101" pitchFamily="18" charset="-127"/>
                <a:ea typeface="나눔스퀘어 Bold" panose="020B0600000101010101"/>
              </a:rPr>
              <a:t>변환을 위한 레지스터 </a:t>
            </a:r>
            <a:endParaRPr lang="en-US" altLang="ko-KR" sz="4400" dirty="0">
              <a:solidFill>
                <a:srgbClr val="3C79F2"/>
              </a:solidFill>
              <a:latin typeface="210 씨앗 B" panose="02020603020101020101" pitchFamily="18" charset="-127"/>
              <a:ea typeface="나눔스퀘어 Bold" panose="020B0600000101010101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6644640" y="1997846"/>
            <a:ext cx="44840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C58EF"/>
                </a:solidFill>
                <a:latin typeface="나눔스퀘어 Bold"/>
                <a:ea typeface="210 씨앗 R" panose="02020603020101020101" pitchFamily="18" charset="-127"/>
              </a:rPr>
              <a:t>ADMUX: </a:t>
            </a:r>
            <a:r>
              <a:rPr lang="en-US" altLang="ko-KR" sz="2000" dirty="0">
                <a:latin typeface="나눔스퀘어 Bold"/>
                <a:ea typeface="210 씨앗 R" panose="02020603020101020101" pitchFamily="18" charset="-127"/>
              </a:rPr>
              <a:t>AD</a:t>
            </a:r>
            <a:r>
              <a:rPr lang="ko-KR" altLang="en-US" sz="2000" dirty="0">
                <a:latin typeface="나눔스퀘어 Bold"/>
                <a:ea typeface="210 씨앗 R" panose="02020603020101020101" pitchFamily="18" charset="-127"/>
              </a:rPr>
              <a:t>변환 위해 기준 전압과 입력 </a:t>
            </a:r>
            <a:r>
              <a:rPr lang="ko-KR" altLang="en-US" sz="2000" dirty="0">
                <a:solidFill>
                  <a:srgbClr val="739FF6"/>
                </a:solidFill>
                <a:latin typeface="나눔스퀘어 Bold"/>
                <a:ea typeface="210 씨앗 R" panose="02020603020101020101" pitchFamily="18" charset="-127"/>
              </a:rPr>
              <a:t>채널 설정</a:t>
            </a:r>
            <a:r>
              <a:rPr lang="ko-KR" altLang="en-US" sz="2000" dirty="0">
                <a:latin typeface="나눔스퀘어 Bold"/>
                <a:ea typeface="210 씨앗 R" panose="02020603020101020101" pitchFamily="18" charset="-127"/>
              </a:rPr>
              <a:t>을 위한 레지스터</a:t>
            </a:r>
            <a:endParaRPr lang="en-US" altLang="ko-KR" sz="2000" dirty="0">
              <a:latin typeface="나눔스퀘어 Bold"/>
              <a:ea typeface="210 씨앗 R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0C58EF"/>
                </a:solidFill>
                <a:latin typeface="나눔스퀘어 Bold"/>
                <a:ea typeface="210 씨앗 R" panose="02020603020101020101" pitchFamily="18" charset="-127"/>
              </a:rPr>
              <a:t>ADCSRA: </a:t>
            </a:r>
            <a:r>
              <a:rPr lang="en-US" altLang="ko-KR" sz="2000" dirty="0">
                <a:latin typeface="나눔스퀘어 Bold"/>
                <a:ea typeface="210 씨앗 R" panose="02020603020101020101" pitchFamily="18" charset="-127"/>
              </a:rPr>
              <a:t>AD </a:t>
            </a:r>
            <a:r>
              <a:rPr lang="ko-KR" altLang="en-US" sz="2000" dirty="0">
                <a:latin typeface="나눔스퀘어 Bold"/>
                <a:ea typeface="210 씨앗 R" panose="02020603020101020101" pitchFamily="18" charset="-127"/>
              </a:rPr>
              <a:t>과정을 </a:t>
            </a:r>
            <a:r>
              <a:rPr lang="ko-KR" altLang="en-US" sz="2000" dirty="0">
                <a:solidFill>
                  <a:srgbClr val="739FF6"/>
                </a:solidFill>
                <a:latin typeface="나눔스퀘어 Bold"/>
                <a:ea typeface="210 씨앗 R" panose="02020603020101020101" pitchFamily="18" charset="-127"/>
              </a:rPr>
              <a:t>제어</a:t>
            </a:r>
            <a:r>
              <a:rPr lang="ko-KR" altLang="en-US" sz="2000" dirty="0">
                <a:latin typeface="나눔스퀘어 Bold"/>
                <a:ea typeface="210 씨앗 R" panose="02020603020101020101" pitchFamily="18" charset="-127"/>
              </a:rPr>
              <a:t>하기 위한 레지스터</a:t>
            </a:r>
            <a:endParaRPr lang="en-US" altLang="ko-KR" sz="2000" dirty="0">
              <a:latin typeface="나눔스퀘어 Bold"/>
              <a:ea typeface="210 씨앗 R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0C58EF"/>
                </a:solidFill>
                <a:latin typeface="나눔스퀘어 Bold"/>
                <a:ea typeface="210 씨앗 R" panose="02020603020101020101" pitchFamily="18" charset="-127"/>
              </a:rPr>
              <a:t>ADC: </a:t>
            </a:r>
            <a:r>
              <a:rPr lang="ko-KR" altLang="en-US" sz="2000" dirty="0">
                <a:latin typeface="나눔스퀘어 Bold"/>
                <a:ea typeface="210 씨앗 R" panose="02020603020101020101" pitchFamily="18" charset="-127"/>
              </a:rPr>
              <a:t>변환된 데이터를 </a:t>
            </a:r>
            <a:r>
              <a:rPr lang="ko-KR" altLang="en-US" sz="2000" dirty="0">
                <a:solidFill>
                  <a:srgbClr val="739FF6"/>
                </a:solidFill>
                <a:latin typeface="나눔스퀘어 Bold"/>
                <a:ea typeface="210 씨앗 R" panose="02020603020101020101" pitchFamily="18" charset="-127"/>
              </a:rPr>
              <a:t>저장</a:t>
            </a:r>
            <a:r>
              <a:rPr lang="ko-KR" altLang="en-US" sz="2000" dirty="0">
                <a:latin typeface="나눔스퀘어 Bold"/>
                <a:ea typeface="210 씨앗 R" panose="02020603020101020101" pitchFamily="18" charset="-127"/>
              </a:rPr>
              <a:t>하기 위한 레지스터</a:t>
            </a:r>
            <a:endParaRPr lang="en-US" altLang="ko-KR" sz="2000" dirty="0">
              <a:latin typeface="나눔스퀘어 Bold"/>
              <a:ea typeface="210 씨앗 R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F1100A-9342-4F2C-A5FE-E5194BDE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57" y="1671574"/>
            <a:ext cx="5566480" cy="4535651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B312C81E-64FD-4C73-A04A-1A823CAD4DE9}"/>
              </a:ext>
            </a:extLst>
          </p:cNvPr>
          <p:cNvSpPr/>
          <p:nvPr/>
        </p:nvSpPr>
        <p:spPr>
          <a:xfrm>
            <a:off x="1442720" y="2174248"/>
            <a:ext cx="1513840" cy="1107440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C6E2740B-8E00-425B-BDCB-BEB83641ACC3}"/>
              </a:ext>
            </a:extLst>
          </p:cNvPr>
          <p:cNvSpPr/>
          <p:nvPr/>
        </p:nvSpPr>
        <p:spPr>
          <a:xfrm>
            <a:off x="3053438" y="2166712"/>
            <a:ext cx="1513840" cy="1107440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6E901704-0F9A-47A9-A4F8-2FC3C67D9B8B}"/>
              </a:ext>
            </a:extLst>
          </p:cNvPr>
          <p:cNvSpPr/>
          <p:nvPr/>
        </p:nvSpPr>
        <p:spPr>
          <a:xfrm>
            <a:off x="4664156" y="2166712"/>
            <a:ext cx="1513840" cy="1107440"/>
          </a:xfrm>
          <a:prstGeom prst="frame">
            <a:avLst>
              <a:gd name="adj1" fmla="val 3946"/>
            </a:avLst>
          </a:prstGeom>
          <a:solidFill>
            <a:srgbClr val="3C79F2"/>
          </a:solidFill>
          <a:ln>
            <a:solidFill>
              <a:srgbClr val="3C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792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</TotalTime>
  <Words>1254</Words>
  <Application>Microsoft Office PowerPoint</Application>
  <PresentationFormat>와이드스크린</PresentationFormat>
  <Paragraphs>205</Paragraphs>
  <Slides>30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210 씨앗 B</vt:lpstr>
      <vt:lpstr>Exo 2 Semi Bold</vt:lpstr>
      <vt:lpstr>나눔스퀘어</vt:lpstr>
      <vt:lpstr>나눔스퀘어 Bold</vt:lpstr>
      <vt:lpstr>나눔스퀘어 Light</vt:lpstr>
      <vt:lpstr>나눔스퀘어라운드 Light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폴링 방식</vt:lpstr>
      <vt:lpstr>인터럽트</vt:lpstr>
      <vt:lpstr>인터럽트 핀</vt:lpstr>
      <vt:lpstr>인터럽트 발생 조건</vt:lpstr>
      <vt:lpstr>PowerPoint 프레젠테이션</vt:lpstr>
      <vt:lpstr>인터럽트 주의 사항</vt:lpstr>
      <vt:lpstr>인터럽트 관련 명령어</vt:lpstr>
      <vt:lpstr>외부 인터럽트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선지 김</dc:creator>
  <cp:lastModifiedBy>황찬욱</cp:lastModifiedBy>
  <cp:revision>28</cp:revision>
  <dcterms:created xsi:type="dcterms:W3CDTF">2019-03-04T12:13:01Z</dcterms:created>
  <dcterms:modified xsi:type="dcterms:W3CDTF">2022-05-08T09:17:40Z</dcterms:modified>
</cp:coreProperties>
</file>